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96" r:id="rId2"/>
    <p:sldId id="386" r:id="rId3"/>
    <p:sldId id="560" r:id="rId4"/>
    <p:sldId id="582" r:id="rId5"/>
    <p:sldId id="576" r:id="rId6"/>
    <p:sldId id="578" r:id="rId7"/>
    <p:sldId id="581" r:id="rId8"/>
    <p:sldId id="579" r:id="rId9"/>
    <p:sldId id="580" r:id="rId10"/>
  </p:sldIdLst>
  <p:sldSz cx="10691813" cy="7559675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71">
          <p15:clr>
            <a:srgbClr val="A4A3A4"/>
          </p15:clr>
        </p15:guide>
        <p15:guide id="2" orient="horz" pos="907">
          <p15:clr>
            <a:srgbClr val="A4A3A4"/>
          </p15:clr>
        </p15:guide>
        <p15:guide id="3" pos="533">
          <p15:clr>
            <a:srgbClr val="A4A3A4"/>
          </p15:clr>
        </p15:guide>
        <p15:guide id="4" pos="11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рина Екатерина Леонидовна" initials="" lastIdx="2" clrIdx="0"/>
  <p:cmAuthor id="1" name="extrena" initials="" lastIdx="7" clrIdx="1"/>
  <p:cmAuthor id="2" name="Аверин Вадим Маркович" initials="" lastIdx="2" clrIdx="2"/>
  <p:cmAuthor id="3" name="Ольга2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39"/>
    <a:srgbClr val="654B43"/>
    <a:srgbClr val="562212"/>
    <a:srgbClr val="EDD8C2"/>
    <a:srgbClr val="ED5338"/>
    <a:srgbClr val="F2ECDE"/>
    <a:srgbClr val="FFE311"/>
    <a:srgbClr val="FF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>
        <p:scale>
          <a:sx n="157" d="100"/>
          <a:sy n="157" d="100"/>
        </p:scale>
        <p:origin x="-1272" y="860"/>
      </p:cViewPr>
      <p:guideLst>
        <p:guide orient="horz" pos="771"/>
        <p:guide orient="horz" pos="907"/>
        <p:guide pos="533"/>
        <p:guide pos="11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 smtClean="0"/>
            </a:lvl1pPr>
          </a:lstStyle>
          <a:p>
            <a:pPr>
              <a:defRPr/>
            </a:pPr>
            <a:fld id="{0329C345-95FE-4D8D-BBBC-2D5A18A3EA94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E92747B-B042-40D7-A709-442FA2E67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446"/>
          </a:xfrm>
          <a:prstGeom prst="rect">
            <a:avLst/>
          </a:prstGeom>
        </p:spPr>
        <p:txBody>
          <a:bodyPr vert="horz" lIns="90741" tIns="45370" rIns="90741" bIns="453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5446"/>
          </a:xfrm>
          <a:prstGeom prst="rect">
            <a:avLst/>
          </a:prstGeom>
        </p:spPr>
        <p:txBody>
          <a:bodyPr vert="horz" lIns="90741" tIns="45370" rIns="90741" bIns="453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2B9151-B37B-4458-A233-8CB3B72E602A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1" tIns="45370" rIns="90741" bIns="4537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749336"/>
            <a:ext cx="5389240" cy="3883096"/>
          </a:xfrm>
          <a:prstGeom prst="rect">
            <a:avLst/>
          </a:prstGeom>
        </p:spPr>
        <p:txBody>
          <a:bodyPr vert="horz" lIns="90741" tIns="45370" rIns="90741" bIns="4537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5446"/>
          </a:xfrm>
          <a:prstGeom prst="rect">
            <a:avLst/>
          </a:prstGeom>
        </p:spPr>
        <p:txBody>
          <a:bodyPr vert="horz" lIns="90741" tIns="45370" rIns="90741" bIns="453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5446"/>
          </a:xfrm>
          <a:prstGeom prst="rect">
            <a:avLst/>
          </a:prstGeom>
        </p:spPr>
        <p:txBody>
          <a:bodyPr vert="horz" lIns="90741" tIns="45370" rIns="90741" bIns="453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E00F3F-65AE-4E79-9A81-6DE0F2EF5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6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 userDrawn="1"/>
        </p:nvSpPr>
        <p:spPr>
          <a:xfrm>
            <a:off x="10110788" y="7070725"/>
            <a:ext cx="419100" cy="4191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6"/>
          <p:cNvSpPr txBox="1"/>
          <p:nvPr userDrawn="1"/>
        </p:nvSpPr>
        <p:spPr>
          <a:xfrm>
            <a:off x="10090150" y="7127875"/>
            <a:ext cx="461963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6C66475-CFBB-4059-8C67-A2B5864814F7}" type="slidenum">
              <a:rPr lang="ru-RU" sz="1228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28" dirty="0">
              <a:solidFill>
                <a:srgbClr val="562212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10"/>
          <p:cNvSpPr/>
          <p:nvPr userDrawn="1"/>
        </p:nvSpPr>
        <p:spPr>
          <a:xfrm>
            <a:off x="836613" y="358775"/>
            <a:ext cx="554037" cy="11906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/>
          </a:p>
        </p:txBody>
      </p:sp>
      <p:pic>
        <p:nvPicPr>
          <p:cNvPr id="7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59688" y="280988"/>
            <a:ext cx="26685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903C-3B24-402F-A159-DC98CFAD26FF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582EFC-BD0E-49FD-BCD2-A514D5715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77C1-8782-4448-AE45-583E22BF71BF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126A7E-F8E4-4F36-A398-639A13FAA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82158-E96E-4E83-8D00-4C23CE350342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EF9828-F0A5-40C7-8417-3D11D3472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 userDrawn="1"/>
        </p:nvSpPr>
        <p:spPr>
          <a:xfrm>
            <a:off x="10110788" y="7070725"/>
            <a:ext cx="419100" cy="4191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6"/>
          <p:cNvSpPr txBox="1"/>
          <p:nvPr userDrawn="1"/>
        </p:nvSpPr>
        <p:spPr>
          <a:xfrm>
            <a:off x="10090150" y="7127875"/>
            <a:ext cx="461963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67342CF-A496-4549-BBE4-84AE343DE585}" type="slidenum">
              <a:rPr lang="ru-RU" sz="1228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28" dirty="0">
              <a:solidFill>
                <a:srgbClr val="562212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7"/>
          <p:cNvSpPr/>
          <p:nvPr userDrawn="1"/>
        </p:nvSpPr>
        <p:spPr>
          <a:xfrm>
            <a:off x="836613" y="358775"/>
            <a:ext cx="554037" cy="11906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/>
          </a:p>
        </p:txBody>
      </p:sp>
      <p:pic>
        <p:nvPicPr>
          <p:cNvPr id="7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59688" y="280988"/>
            <a:ext cx="26685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67954-00DB-4670-BFC1-3979E2916DA8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ABAC540-EABE-4A89-9CDD-D07776CD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 userDrawn="1"/>
        </p:nvSpPr>
        <p:spPr>
          <a:xfrm>
            <a:off x="10110788" y="7070725"/>
            <a:ext cx="419100" cy="4191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6"/>
          <p:cNvSpPr txBox="1"/>
          <p:nvPr userDrawn="1"/>
        </p:nvSpPr>
        <p:spPr>
          <a:xfrm>
            <a:off x="10090150" y="7127875"/>
            <a:ext cx="461963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849CE09-3DC7-4B3C-82A4-A6F574BF9C01}" type="slidenum">
              <a:rPr lang="ru-RU" sz="1228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28" dirty="0">
              <a:solidFill>
                <a:srgbClr val="562212"/>
              </a:solidFill>
              <a:latin typeface="+mn-lt"/>
              <a:cs typeface="+mn-cs"/>
            </a:endParaRPr>
          </a:p>
        </p:txBody>
      </p:sp>
      <p:pic>
        <p:nvPicPr>
          <p:cNvPr id="6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59688" y="280988"/>
            <a:ext cx="26685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3B18F-9FF3-43E2-A009-564CF059E0FB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0BA1F-C5DE-42BD-96C1-578D23605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EC7E-4DB3-4DDC-A404-5709770B3F7F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DBB9F9-722F-43EE-9796-159965E43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2D6E-3131-4A68-B4CC-42FBA8307283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E59654-DB39-4447-93C6-C2A485B77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5EF9-DE6D-4036-90D3-8AD638FBBEA6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624FB0-DFD2-4A29-8155-217E999D0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7"/>
          <p:cNvSpPr/>
          <p:nvPr userDrawn="1"/>
        </p:nvSpPr>
        <p:spPr>
          <a:xfrm>
            <a:off x="10110788" y="7070725"/>
            <a:ext cx="419100" cy="4191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6"/>
          <p:cNvSpPr txBox="1"/>
          <p:nvPr userDrawn="1"/>
        </p:nvSpPr>
        <p:spPr>
          <a:xfrm>
            <a:off x="10090150" y="7127875"/>
            <a:ext cx="461963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4F7CD17-8486-48D9-A725-E960AAA3D328}" type="slidenum">
              <a:rPr lang="ru-RU" sz="1228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28" dirty="0">
              <a:solidFill>
                <a:srgbClr val="562212"/>
              </a:solidFill>
              <a:latin typeface="+mn-lt"/>
              <a:cs typeface="+mn-cs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C8B5-FFDC-486D-96F3-452716A8A013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5516AE-67D7-40A3-B670-322E8D55E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63AF-08AB-4A08-917E-57271EBBE9D5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7917C5-D3B7-4E86-9088-91EEF5D26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C6CAC-235E-48B7-830A-D3F13567BFB9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870D58-C5CA-49EB-9439-674D8ECDB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0788" y="7070725"/>
            <a:ext cx="419100" cy="4191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35013" y="403225"/>
            <a:ext cx="9221787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5013" y="2012950"/>
            <a:ext cx="9221787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4A279C-08C0-44B1-AE06-193D9F3EEAAD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90150" y="7127875"/>
            <a:ext cx="461963" cy="280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FF737AD-6099-4DD3-8D8F-63421D65927C}" type="slidenum">
              <a:rPr lang="ru-RU" sz="1228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28" dirty="0">
              <a:solidFill>
                <a:srgbClr val="562212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3"/>
          <p:cNvPicPr>
            <a:picLocks noChangeAspect="1"/>
          </p:cNvPicPr>
          <p:nvPr/>
        </p:nvPicPr>
        <p:blipFill>
          <a:blip r:embed="rId3"/>
          <a:srcRect t="34073" r="45876"/>
          <a:stretch>
            <a:fillRect/>
          </a:stretch>
        </p:blipFill>
        <p:spPr bwMode="auto">
          <a:xfrm>
            <a:off x="5894388" y="0"/>
            <a:ext cx="4802187" cy="584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Арка 22"/>
          <p:cNvSpPr/>
          <p:nvPr/>
        </p:nvSpPr>
        <p:spPr>
          <a:xfrm rot="18027255">
            <a:off x="-68263" y="5006975"/>
            <a:ext cx="4830763" cy="4830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5" y="314325"/>
            <a:ext cx="812800" cy="217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363" y="7085013"/>
            <a:ext cx="566737" cy="379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90131" y="4077954"/>
            <a:ext cx="8365145" cy="145760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46" name="Прямоугольник 8"/>
          <p:cNvSpPr>
            <a:spLocks noChangeArrowheads="1"/>
          </p:cNvSpPr>
          <p:nvPr/>
        </p:nvSpPr>
        <p:spPr bwMode="auto">
          <a:xfrm>
            <a:off x="1397216" y="4397878"/>
            <a:ext cx="7897379" cy="94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600" b="1" dirty="0">
                <a:solidFill>
                  <a:schemeClr val="bg1"/>
                </a:solidFill>
              </a:rPr>
              <a:t>НОВЫЕ федеральные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ru-RU" sz="2600" b="1" dirty="0">
                <a:solidFill>
                  <a:schemeClr val="bg1"/>
                </a:solidFill>
              </a:rPr>
              <a:t>и областные</a:t>
            </a:r>
          </a:p>
          <a:p>
            <a:pPr algn="ctr">
              <a:lnSpc>
                <a:spcPct val="107000"/>
              </a:lnSpc>
            </a:pPr>
            <a:r>
              <a:rPr lang="ru-RU" sz="2600" b="1" dirty="0">
                <a:solidFill>
                  <a:schemeClr val="bg1"/>
                </a:solidFill>
              </a:rPr>
              <a:t>меры поддержки для субъектов МСП</a:t>
            </a:r>
            <a:r>
              <a:rPr lang="ru-RU" sz="2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16391" name="Прямоугольник 2"/>
          <p:cNvSpPr>
            <a:spLocks noChangeArrowheads="1"/>
          </p:cNvSpPr>
          <p:nvPr/>
        </p:nvSpPr>
        <p:spPr bwMode="auto">
          <a:xfrm>
            <a:off x="1" y="2828234"/>
            <a:ext cx="10691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534988"/>
            <a:r>
              <a:rPr lang="ru-RU" sz="4800" dirty="0">
                <a:solidFill>
                  <a:srgbClr val="562212"/>
                </a:solidFill>
                <a:latin typeface="Arial Black" pitchFamily="34" charset="0"/>
                <a:ea typeface="Roboto Black"/>
                <a:cs typeface="Roboto Black"/>
              </a:rPr>
              <a:t>Стоп коронавирус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6542088" y="701675"/>
            <a:ext cx="2979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Arial Narrow" pitchFamily="34" charset="0"/>
              </a:rPr>
              <a:t>Комитет по развитию малого, среднего бизнеса и потребительского рынка </a:t>
            </a:r>
          </a:p>
          <a:p>
            <a:r>
              <a:rPr lang="ru-RU" sz="1200" b="1">
                <a:latin typeface="Arial Narrow" pitchFamily="34" charset="0"/>
              </a:rPr>
              <a:t>Ленинградской области</a:t>
            </a:r>
          </a:p>
        </p:txBody>
      </p:sp>
      <p:pic>
        <p:nvPicPr>
          <p:cNvPr id="16393" name="Picture 2" descr="ÐÐ°ÑÑÐ¸Ð½ÐºÐ¸ Ð¿Ð¾ Ð·Ð°Ð¿ÑÐ¾ÑÑ Ð³ÐµÑÐ± Ð»ÐµÐ½Ð¸Ð½Ð³ÑÐ°Ð´ÑÐºÐ¾Ð¹ Ð¾Ð±Ð»Ð°ÑÑÐ¸ 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2825" y="762000"/>
            <a:ext cx="449263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Рисунок 2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6138" y="576263"/>
            <a:ext cx="460216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4">
            <a:extLst>
              <a:ext uri="{FF2B5EF4-FFF2-40B4-BE49-F238E27FC236}">
                <a16:creationId xmlns:a16="http://schemas.microsoft.com/office/drawing/2014/main" xmlns="" id="{687C3057-B7E8-4A2A-A30A-0C3F8AB9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76" r="218" b="43707"/>
          <a:stretch>
            <a:fillRect/>
          </a:stretch>
        </p:blipFill>
        <p:spPr bwMode="auto">
          <a:xfrm rot="2155484">
            <a:off x="-1523771" y="4451386"/>
            <a:ext cx="4525305" cy="25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9167D00-05D9-4C25-B0D8-767E75E61CC5}"/>
              </a:ext>
            </a:extLst>
          </p:cNvPr>
          <p:cNvSpPr txBox="1"/>
          <p:nvPr/>
        </p:nvSpPr>
        <p:spPr>
          <a:xfrm>
            <a:off x="411164" y="742127"/>
            <a:ext cx="9246176" cy="218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54B43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ФЕДЕРАЛЬНЫЕ МЕРЫ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ФОТ 3.0 - льготный кредит 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на восстановление деятельности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E39B8A59-81CC-4F42-B350-1268360BA403}"/>
              </a:ext>
            </a:extLst>
          </p:cNvPr>
          <p:cNvSpPr/>
          <p:nvPr/>
        </p:nvSpPr>
        <p:spPr>
          <a:xfrm>
            <a:off x="258647" y="2485643"/>
            <a:ext cx="5952692" cy="4708981"/>
          </a:xfrm>
          <a:prstGeom prst="rect">
            <a:avLst/>
          </a:prstGeom>
          <a:solidFill>
            <a:srgbClr val="F5F1EA"/>
          </a:solidFill>
        </p:spPr>
        <p:txBody>
          <a:bodyPr wrap="square">
            <a:spAutoFit/>
          </a:bodyPr>
          <a:lstStyle/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/>
              <a:t>Льготные кредиты для МСП по ставке 3%</a:t>
            </a:r>
          </a:p>
          <a:p>
            <a:pPr>
              <a:defRPr/>
            </a:pPr>
            <a:r>
              <a:rPr lang="ru-RU" sz="2000" dirty="0"/>
              <a:t>на сохранение занятости (не менее 90%)</a:t>
            </a:r>
          </a:p>
          <a:p>
            <a:pPr>
              <a:defRPr/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= МРОТ х число сотрудников х 12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300 млн рублей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кредита – 18 месяцев</a:t>
            </a:r>
          </a:p>
          <a:p>
            <a:pPr>
              <a:defRPr/>
            </a:pPr>
            <a:r>
              <a:rPr lang="ru-RU" sz="2000" dirty="0"/>
              <a:t>Первые 6 мес. – без платежей, </a:t>
            </a:r>
          </a:p>
          <a:p>
            <a:pPr>
              <a:defRPr/>
            </a:pPr>
            <a:r>
              <a:rPr lang="ru-RU" sz="2000" dirty="0"/>
              <a:t>следующие 12 мес. – выплаты равными долями с учетом процентов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  <a:defRPr/>
            </a:pPr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подачи заявок – до 30 декабря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Участникам первого этапа продлевается срок выплаты кредита на 6 месяцев</a:t>
            </a:r>
          </a:p>
        </p:txBody>
      </p:sp>
      <p:sp>
        <p:nvSpPr>
          <p:cNvPr id="28" name="Прямоугольник 7">
            <a:extLst>
              <a:ext uri="{FF2B5EF4-FFF2-40B4-BE49-F238E27FC236}">
                <a16:creationId xmlns:a16="http://schemas.microsoft.com/office/drawing/2014/main" xmlns="" id="{42DA215F-CBDF-4E3B-8058-817523D8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1341731"/>
            <a:ext cx="9246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Доступные кредиты для бизнеса. Чего ждут предприниматели">
            <a:extLst>
              <a:ext uri="{FF2B5EF4-FFF2-40B4-BE49-F238E27FC236}">
                <a16:creationId xmlns:a16="http://schemas.microsoft.com/office/drawing/2014/main" xmlns="" id="{71DB9C0D-BB5F-48DA-8453-205109219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0" r="23220"/>
          <a:stretch/>
        </p:blipFill>
        <p:spPr bwMode="auto">
          <a:xfrm>
            <a:off x="6211339" y="3496139"/>
            <a:ext cx="3800498" cy="332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Арка 19"/>
          <p:cNvSpPr/>
          <p:nvPr/>
        </p:nvSpPr>
        <p:spPr>
          <a:xfrm rot="7424431">
            <a:off x="7038651" y="3421496"/>
            <a:ext cx="7306324" cy="7308326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>
              <a:solidFill>
                <a:schemeClr val="tx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 rot="10800000">
            <a:off x="3029643" y="5860820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6" name="Прямоугольник 25"/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20688" y="2219468"/>
            <a:ext cx="3095625" cy="46037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>
              <a:solidFill>
                <a:srgbClr val="E04E39"/>
              </a:solidFill>
            </a:endParaRPr>
          </a:p>
        </p:txBody>
      </p:sp>
      <p:sp>
        <p:nvSpPr>
          <p:cNvPr id="19461" name="Прямоугольник 1"/>
          <p:cNvSpPr>
            <a:spLocks noChangeArrowheads="1"/>
          </p:cNvSpPr>
          <p:nvPr/>
        </p:nvSpPr>
        <p:spPr bwMode="auto">
          <a:xfrm>
            <a:off x="9507538" y="5640388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ru-RU" b="1">
              <a:solidFill>
                <a:srgbClr val="654B43"/>
              </a:solidFill>
              <a:latin typeface="Arial Black" pitchFamily="34" charset="0"/>
              <a:ea typeface="Roboto Black"/>
              <a:cs typeface="Roboto Black"/>
            </a:endParaRPr>
          </a:p>
        </p:txBody>
      </p:sp>
      <p:sp>
        <p:nvSpPr>
          <p:cNvPr id="19462" name="Прямоугольник 3"/>
          <p:cNvSpPr>
            <a:spLocks noChangeArrowheads="1"/>
          </p:cNvSpPr>
          <p:nvPr/>
        </p:nvSpPr>
        <p:spPr bwMode="auto">
          <a:xfrm>
            <a:off x="393700" y="2575648"/>
            <a:ext cx="549116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562212"/>
                </a:solidFill>
              </a:rPr>
              <a:t>компании из пострадавших отраслей – участники ФОТ 2.0 и ФОТ 3.0</a:t>
            </a:r>
            <a:br>
              <a:rPr lang="ru-RU" sz="2000" b="1" dirty="0">
                <a:solidFill>
                  <a:srgbClr val="562212"/>
                </a:solidFill>
              </a:rPr>
            </a:br>
            <a:r>
              <a:rPr lang="ru-RU" sz="2800" b="1" dirty="0" smtClean="0">
                <a:solidFill>
                  <a:srgbClr val="E04E39"/>
                </a:solidFill>
              </a:rPr>
              <a:t>!</a:t>
            </a:r>
            <a:r>
              <a:rPr lang="ru-RU" sz="2800" b="1" dirty="0" smtClean="0">
                <a:solidFill>
                  <a:srgbClr val="562212"/>
                </a:solidFill>
              </a:rPr>
              <a:t> </a:t>
            </a:r>
            <a:r>
              <a:rPr lang="ru-RU" sz="2000" b="1" dirty="0">
                <a:solidFill>
                  <a:srgbClr val="562212"/>
                </a:solidFill>
              </a:rPr>
              <a:t>основной ОКВЭД </a:t>
            </a:r>
          </a:p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562212"/>
                </a:solidFill>
              </a:rPr>
              <a:t>    по состоянию на 1 июля 2021 года</a:t>
            </a:r>
          </a:p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562212"/>
                </a:solidFill>
              </a:rPr>
              <a:t> </a:t>
            </a:r>
            <a:r>
              <a:rPr lang="ru-RU" sz="2000" b="1" dirty="0" smtClean="0">
                <a:solidFill>
                  <a:srgbClr val="562212"/>
                </a:solidFill>
              </a:rPr>
              <a:t>   (+</a:t>
            </a:r>
            <a:r>
              <a:rPr lang="ru-RU" sz="2000" b="1" dirty="0">
                <a:solidFill>
                  <a:srgbClr val="562212"/>
                </a:solidFill>
              </a:rPr>
              <a:t>новые отрасли)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endParaRPr lang="ru-RU" sz="2000" b="1" dirty="0">
              <a:solidFill>
                <a:srgbClr val="562212"/>
              </a:solidFill>
            </a:endParaRP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562212"/>
                </a:solidFill>
              </a:rPr>
              <a:t>вновь созданные МСП – </a:t>
            </a:r>
          </a:p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E04E39"/>
                </a:solidFill>
              </a:rPr>
              <a:t>    с июля 2020 года по июль 2021 года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562212"/>
                </a:solidFill>
              </a:rPr>
              <a:t>ИП, имеющие наемных работников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562212"/>
                </a:solidFill>
              </a:rPr>
              <a:t>СОНКО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19463" name="AutoShape 2" descr="https://xn--90aifddrld7a.xn--p1ai/local/templates/moibiznes/img/header/logo.svg"/>
          <p:cNvSpPr>
            <a:spLocks noChangeAspect="1" noChangeArrowheads="1"/>
          </p:cNvSpPr>
          <p:nvPr/>
        </p:nvSpPr>
        <p:spPr bwMode="auto">
          <a:xfrm>
            <a:off x="5580063" y="36528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Прямоугольник 7"/>
          <p:cNvSpPr>
            <a:spLocks noChangeArrowheads="1"/>
          </p:cNvSpPr>
          <p:nvPr/>
        </p:nvSpPr>
        <p:spPr bwMode="auto">
          <a:xfrm>
            <a:off x="279956" y="1704906"/>
            <a:ext cx="9060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может воспользоваться поддержкой?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B413CD5-1191-4F07-813D-27FC56346194}"/>
              </a:ext>
            </a:extLst>
          </p:cNvPr>
          <p:cNvSpPr txBox="1"/>
          <p:nvPr/>
        </p:nvSpPr>
        <p:spPr>
          <a:xfrm>
            <a:off x="261361" y="732612"/>
            <a:ext cx="9246177" cy="514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ФОТ 3.0 – льготный кредит</a:t>
            </a:r>
          </a:p>
        </p:txBody>
      </p:sp>
      <p:pic>
        <p:nvPicPr>
          <p:cNvPr id="2050" name="Picture 2" descr="https://business-keys.ru/wp-content/uploads/2019/12/1-6.jpg">
            <a:extLst>
              <a:ext uri="{FF2B5EF4-FFF2-40B4-BE49-F238E27FC236}">
                <a16:creationId xmlns:a16="http://schemas.microsoft.com/office/drawing/2014/main" xmlns="" id="{959BBB97-3197-4D96-92D2-9D232CE50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698" y="2575648"/>
            <a:ext cx="4212415" cy="280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7"/>
          <p:cNvSpPr>
            <a:spLocks noChangeArrowheads="1"/>
          </p:cNvSpPr>
          <p:nvPr/>
        </p:nvSpPr>
        <p:spPr bwMode="auto">
          <a:xfrm>
            <a:off x="290745" y="6190591"/>
            <a:ext cx="90600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30 БАНКОВ, ПОЛНЫЙ ПЕРЕЧЕНЬ – </a:t>
            </a:r>
          </a:p>
          <a:p>
            <a:r>
              <a:rPr lang="en-US" sz="24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COVID.ECONOMY.GOV.RU</a:t>
            </a:r>
            <a:endParaRPr lang="ru-RU" sz="240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4">
            <a:extLst>
              <a:ext uri="{FF2B5EF4-FFF2-40B4-BE49-F238E27FC236}">
                <a16:creationId xmlns:a16="http://schemas.microsoft.com/office/drawing/2014/main" xmlns="" id="{687C3057-B7E8-4A2A-A30A-0C3F8AB9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76" r="218" b="43707"/>
          <a:stretch>
            <a:fillRect/>
          </a:stretch>
        </p:blipFill>
        <p:spPr bwMode="auto">
          <a:xfrm rot="2155484">
            <a:off x="-1523771" y="4451386"/>
            <a:ext cx="4525305" cy="25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9167D00-05D9-4C25-B0D8-767E75E61CC5}"/>
              </a:ext>
            </a:extLst>
          </p:cNvPr>
          <p:cNvSpPr txBox="1"/>
          <p:nvPr/>
        </p:nvSpPr>
        <p:spPr>
          <a:xfrm>
            <a:off x="411164" y="740384"/>
            <a:ext cx="9246177" cy="218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54B43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ФЕДЕРАЛЬНЫЕ МЕРЫ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ФОТ 3.0 - льготный кредит 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на восстановление деятельности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9392D9-8165-4DC0-B8D7-4534321DA698}"/>
              </a:ext>
            </a:extLst>
          </p:cNvPr>
          <p:cNvSpPr txBox="1"/>
          <p:nvPr/>
        </p:nvSpPr>
        <p:spPr>
          <a:xfrm>
            <a:off x="473384" y="2502564"/>
            <a:ext cx="87753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654B43"/>
                </a:solidFill>
              </a:rPr>
              <a:t>ОСНОВНОЙ ОКВЭД</a:t>
            </a:r>
          </a:p>
          <a:p>
            <a:endParaRPr lang="ru-RU" sz="2000" b="1" dirty="0">
              <a:solidFill>
                <a:srgbClr val="654B43"/>
              </a:solidFill>
            </a:endParaRPr>
          </a:p>
          <a:p>
            <a:r>
              <a:rPr lang="ru-RU" sz="4000" b="1" dirty="0" smtClean="0">
                <a:solidFill>
                  <a:srgbClr val="654B43"/>
                </a:solidFill>
              </a:rPr>
              <a:t>55				</a:t>
            </a:r>
            <a:r>
              <a:rPr lang="ru-RU" sz="4000" b="1" dirty="0" smtClean="0">
                <a:solidFill>
                  <a:srgbClr val="654B43"/>
                </a:solidFill>
              </a:rPr>
              <a:t>56				</a:t>
            </a:r>
            <a:r>
              <a:rPr lang="ru-RU" sz="4000" b="1" dirty="0" smtClean="0">
                <a:solidFill>
                  <a:srgbClr val="654B43"/>
                </a:solidFill>
              </a:rPr>
              <a:t>59.14</a:t>
            </a:r>
          </a:p>
          <a:p>
            <a:r>
              <a:rPr lang="ru-RU" sz="4000" b="1" dirty="0" smtClean="0">
                <a:solidFill>
                  <a:srgbClr val="654B43"/>
                </a:solidFill>
              </a:rPr>
              <a:t>79				</a:t>
            </a:r>
            <a:r>
              <a:rPr lang="ru-RU" sz="4000" b="1" dirty="0" smtClean="0">
                <a:solidFill>
                  <a:srgbClr val="654B43"/>
                </a:solidFill>
              </a:rPr>
              <a:t>82.3			</a:t>
            </a:r>
            <a:r>
              <a:rPr lang="ru-RU" sz="4000" b="1" dirty="0" smtClean="0">
                <a:solidFill>
                  <a:srgbClr val="E04E39"/>
                </a:solidFill>
              </a:rPr>
              <a:t>85.41</a:t>
            </a:r>
          </a:p>
          <a:p>
            <a:r>
              <a:rPr lang="ru-RU" sz="4000" b="1" dirty="0" smtClean="0">
                <a:solidFill>
                  <a:srgbClr val="E04E39"/>
                </a:solidFill>
              </a:rPr>
              <a:t>86.23			</a:t>
            </a:r>
            <a:r>
              <a:rPr lang="ru-RU" sz="4000" b="1" dirty="0" smtClean="0">
                <a:solidFill>
                  <a:srgbClr val="654B43"/>
                </a:solidFill>
              </a:rPr>
              <a:t>86.90.4		</a:t>
            </a:r>
            <a:r>
              <a:rPr lang="ru-RU" sz="4000" b="1" dirty="0" smtClean="0">
                <a:solidFill>
                  <a:srgbClr val="E04E39"/>
                </a:solidFill>
              </a:rPr>
              <a:t>88.91</a:t>
            </a:r>
          </a:p>
          <a:p>
            <a:r>
              <a:rPr lang="ru-RU" sz="4000" b="1" dirty="0" smtClean="0">
                <a:solidFill>
                  <a:srgbClr val="654B43"/>
                </a:solidFill>
              </a:rPr>
              <a:t>90				</a:t>
            </a:r>
            <a:r>
              <a:rPr lang="ru-RU" sz="4000" b="1" dirty="0" smtClean="0">
                <a:solidFill>
                  <a:srgbClr val="654B43"/>
                </a:solidFill>
              </a:rPr>
              <a:t>91.02			</a:t>
            </a:r>
            <a:r>
              <a:rPr lang="ru-RU" sz="4000" b="1" dirty="0" smtClean="0">
                <a:solidFill>
                  <a:srgbClr val="654B43"/>
                </a:solidFill>
              </a:rPr>
              <a:t>91.04.1</a:t>
            </a:r>
          </a:p>
          <a:p>
            <a:r>
              <a:rPr lang="ru-RU" sz="4000" b="1" dirty="0" smtClean="0">
                <a:solidFill>
                  <a:srgbClr val="654B43"/>
                </a:solidFill>
              </a:rPr>
              <a:t>93				</a:t>
            </a:r>
            <a:r>
              <a:rPr lang="ru-RU" sz="4000" b="1" dirty="0" smtClean="0">
                <a:solidFill>
                  <a:srgbClr val="E04E39"/>
                </a:solidFill>
              </a:rPr>
              <a:t>95				</a:t>
            </a:r>
            <a:r>
              <a:rPr lang="ru-RU" sz="4000" b="1" dirty="0" smtClean="0">
                <a:solidFill>
                  <a:srgbClr val="E04E39"/>
                </a:solidFill>
              </a:rPr>
              <a:t>96.01</a:t>
            </a:r>
          </a:p>
          <a:p>
            <a:r>
              <a:rPr lang="ru-RU" sz="4000" b="1" dirty="0" smtClean="0">
                <a:solidFill>
                  <a:srgbClr val="E04E39"/>
                </a:solidFill>
              </a:rPr>
              <a:t>96.02			</a:t>
            </a:r>
            <a:r>
              <a:rPr lang="ru-RU" sz="4000" b="1" dirty="0" smtClean="0">
                <a:solidFill>
                  <a:srgbClr val="654B43"/>
                </a:solidFill>
              </a:rPr>
              <a:t>96.04</a:t>
            </a:r>
            <a:endParaRPr lang="ru-RU" sz="4000" b="1" dirty="0">
              <a:solidFill>
                <a:srgbClr val="654B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4">
            <a:extLst>
              <a:ext uri="{FF2B5EF4-FFF2-40B4-BE49-F238E27FC236}">
                <a16:creationId xmlns:a16="http://schemas.microsoft.com/office/drawing/2014/main" xmlns="" id="{687C3057-B7E8-4A2A-A30A-0C3F8AB9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76" r="218" b="43707"/>
          <a:stretch>
            <a:fillRect/>
          </a:stretch>
        </p:blipFill>
        <p:spPr bwMode="auto">
          <a:xfrm rot="2155484">
            <a:off x="-1523771" y="4451386"/>
            <a:ext cx="4525305" cy="25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9167D00-05D9-4C25-B0D8-767E75E61CC5}"/>
              </a:ext>
            </a:extLst>
          </p:cNvPr>
          <p:cNvSpPr txBox="1"/>
          <p:nvPr/>
        </p:nvSpPr>
        <p:spPr>
          <a:xfrm>
            <a:off x="411164" y="740384"/>
            <a:ext cx="9246177" cy="1351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54B43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ФЕДЕРАЛЬНЫЕ МЕРЫ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Безвозмездные гранты для МСП</a:t>
            </a:r>
          </a:p>
        </p:txBody>
      </p:sp>
      <p:sp>
        <p:nvSpPr>
          <p:cNvPr id="28" name="Прямоугольник 7">
            <a:extLst>
              <a:ext uri="{FF2B5EF4-FFF2-40B4-BE49-F238E27FC236}">
                <a16:creationId xmlns:a16="http://schemas.microsoft.com/office/drawing/2014/main" xmlns="" id="{42DA215F-CBDF-4E3B-8058-817523D8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2502564"/>
            <a:ext cx="516359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МРОТ – 12 792 рубля на 1 сотрудника </a:t>
            </a:r>
          </a:p>
          <a:p>
            <a:r>
              <a:rPr lang="ru-RU" sz="20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ноябре 2021 года</a:t>
            </a:r>
          </a:p>
          <a:p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МОЖЕТ ПОЛУЧИТЬ?</a:t>
            </a:r>
          </a:p>
          <a:p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МСП из сфер</a:t>
            </a:r>
          </a:p>
          <a:p>
            <a:endParaRPr lang="ru-RU" sz="2000" b="1" dirty="0">
              <a:solidFill>
                <a:srgbClr val="654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культуры, организации досуга, </a:t>
            </a:r>
          </a:p>
          <a:p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конференций и выставок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спорта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гостиничного бизнеса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питания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бытовых услуг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автомобильного и водного транспорта</a:t>
            </a:r>
          </a:p>
          <a:p>
            <a:endParaRPr lang="ru-RU" sz="2000" b="1" dirty="0">
              <a:solidFill>
                <a:srgbClr val="654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654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9392D9-8165-4DC0-B8D7-4534321DA698}"/>
              </a:ext>
            </a:extLst>
          </p:cNvPr>
          <p:cNvSpPr txBox="1"/>
          <p:nvPr/>
        </p:nvSpPr>
        <p:spPr>
          <a:xfrm>
            <a:off x="6488560" y="2502564"/>
            <a:ext cx="27602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</a:rPr>
              <a:t>ОСНОВНОЙ ОКВЭД</a:t>
            </a:r>
          </a:p>
          <a:p>
            <a:endParaRPr lang="ru-RU" sz="2000" b="1" dirty="0">
              <a:solidFill>
                <a:srgbClr val="E04E39"/>
              </a:solidFill>
            </a:endParaRPr>
          </a:p>
          <a:p>
            <a:r>
              <a:rPr lang="ru-RU" sz="2000" b="1" dirty="0">
                <a:solidFill>
                  <a:srgbClr val="E04E39"/>
                </a:solidFill>
              </a:rPr>
              <a:t>49.3  		49.4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52.21.21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50.3   		90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59.14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91.02 		91.04.1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93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96.04          86.90.4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79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55			56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85.41		88.91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82.3		95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96.01		96.02</a:t>
            </a:r>
          </a:p>
          <a:p>
            <a:r>
              <a:rPr lang="ru-RU" sz="2000" b="1" dirty="0">
                <a:solidFill>
                  <a:srgbClr val="E04E39"/>
                </a:solidFill>
              </a:rPr>
              <a:t>86.23</a:t>
            </a:r>
          </a:p>
        </p:txBody>
      </p:sp>
    </p:spTree>
    <p:extLst>
      <p:ext uri="{BB962C8B-B14F-4D97-AF65-F5344CB8AC3E}">
        <p14:creationId xmlns:p14="http://schemas.microsoft.com/office/powerpoint/2010/main" val="4927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4">
            <a:extLst>
              <a:ext uri="{FF2B5EF4-FFF2-40B4-BE49-F238E27FC236}">
                <a16:creationId xmlns:a16="http://schemas.microsoft.com/office/drawing/2014/main" xmlns="" id="{687C3057-B7E8-4A2A-A30A-0C3F8AB9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76" r="218" b="43707"/>
          <a:stretch>
            <a:fillRect/>
          </a:stretch>
        </p:blipFill>
        <p:spPr bwMode="auto">
          <a:xfrm rot="2155484">
            <a:off x="-1523771" y="4451386"/>
            <a:ext cx="4525305" cy="25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9167D00-05D9-4C25-B0D8-767E75E61CC5}"/>
              </a:ext>
            </a:extLst>
          </p:cNvPr>
          <p:cNvSpPr txBox="1"/>
          <p:nvPr/>
        </p:nvSpPr>
        <p:spPr>
          <a:xfrm>
            <a:off x="411164" y="740384"/>
            <a:ext cx="9246177" cy="1770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Безвозмездные гранты для МСП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Как получить?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E39B8A59-81CC-4F42-B350-1268360BA403}"/>
              </a:ext>
            </a:extLst>
          </p:cNvPr>
          <p:cNvSpPr/>
          <p:nvPr/>
        </p:nvSpPr>
        <p:spPr>
          <a:xfrm>
            <a:off x="501106" y="3137891"/>
            <a:ext cx="5952692" cy="2800767"/>
          </a:xfrm>
          <a:prstGeom prst="rect">
            <a:avLst/>
          </a:prstGeom>
          <a:solidFill>
            <a:srgbClr val="F5F1EA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E04E39"/>
                </a:solidFill>
              </a:rPr>
              <a:t>Подать заявление </a:t>
            </a:r>
          </a:p>
          <a:p>
            <a:r>
              <a:rPr lang="ru-RU" sz="2000" b="1" dirty="0">
                <a:solidFill>
                  <a:srgbClr val="562212"/>
                </a:solidFill>
              </a:rPr>
              <a:t>с 1 ноября по 15 декабря 2021 года </a:t>
            </a:r>
          </a:p>
          <a:p>
            <a:r>
              <a:rPr lang="ru-RU" sz="2000" b="1" dirty="0">
                <a:solidFill>
                  <a:srgbClr val="562212"/>
                </a:solidFill>
              </a:rPr>
              <a:t>в ФНС через личный кабинет </a:t>
            </a:r>
            <a:r>
              <a:rPr lang="en-US" sz="2000" b="1" dirty="0">
                <a:solidFill>
                  <a:srgbClr val="E04E39"/>
                </a:solidFill>
              </a:rPr>
              <a:t>nalog.ru</a:t>
            </a:r>
            <a:endParaRPr lang="ru-RU" sz="2000" b="1" dirty="0">
              <a:solidFill>
                <a:srgbClr val="E04E39"/>
              </a:solidFill>
            </a:endParaRPr>
          </a:p>
          <a:p>
            <a:endParaRPr lang="ru-RU" sz="20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E04E39"/>
                </a:solidFill>
              </a:rPr>
              <a:t>Выплаты</a:t>
            </a:r>
            <a:r>
              <a:rPr lang="ru-RU" sz="2000" dirty="0">
                <a:solidFill>
                  <a:srgbClr val="E04E39"/>
                </a:solidFill>
              </a:rPr>
              <a:t> </a:t>
            </a:r>
          </a:p>
          <a:p>
            <a:r>
              <a:rPr lang="ru-RU" sz="2000" b="1" dirty="0">
                <a:solidFill>
                  <a:srgbClr val="654B43"/>
                </a:solidFill>
              </a:rPr>
              <a:t>с 15 ноября 2021 года </a:t>
            </a:r>
          </a:p>
          <a:p>
            <a:r>
              <a:rPr lang="ru-RU" sz="2000" b="1" dirty="0">
                <a:solidFill>
                  <a:srgbClr val="654B43"/>
                </a:solidFill>
              </a:rPr>
              <a:t>в течение 8 рабочих дней</a:t>
            </a:r>
          </a:p>
          <a:p>
            <a:pPr>
              <a:defRPr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7">
            <a:extLst>
              <a:ext uri="{FF2B5EF4-FFF2-40B4-BE49-F238E27FC236}">
                <a16:creationId xmlns:a16="http://schemas.microsoft.com/office/drawing/2014/main" xmlns="" id="{42DA215F-CBDF-4E3B-8058-817523D8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58" y="6186015"/>
            <a:ext cx="52471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на выплату зарплаты – освобождение от НДФЛ и страховых взносов</a:t>
            </a:r>
          </a:p>
        </p:txBody>
      </p:sp>
      <p:pic>
        <p:nvPicPr>
          <p:cNvPr id="3074" name="Picture 2" descr="Поддержка малого бизнеса. Получи помощь от государства. | Fusion  Technologies">
            <a:extLst>
              <a:ext uri="{FF2B5EF4-FFF2-40B4-BE49-F238E27FC236}">
                <a16:creationId xmlns:a16="http://schemas.microsoft.com/office/drawing/2014/main" xmlns="" id="{28939E77-7D0B-4A2E-95B0-3160550314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41"/>
          <a:stretch/>
        </p:blipFill>
        <p:spPr bwMode="auto">
          <a:xfrm>
            <a:off x="6539755" y="3136489"/>
            <a:ext cx="4067482" cy="363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2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Арка 19"/>
          <p:cNvSpPr/>
          <p:nvPr/>
        </p:nvSpPr>
        <p:spPr>
          <a:xfrm rot="7424431">
            <a:off x="7038651" y="3421496"/>
            <a:ext cx="7306324" cy="7308326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>
              <a:solidFill>
                <a:schemeClr val="tx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 rot="10800000">
            <a:off x="3029643" y="5860820"/>
            <a:ext cx="2106477" cy="1464001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6" name="Прямоугольник 25"/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20688" y="2219468"/>
            <a:ext cx="3095625" cy="46037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79">
              <a:solidFill>
                <a:srgbClr val="E04E39"/>
              </a:solidFill>
            </a:endParaRPr>
          </a:p>
        </p:txBody>
      </p:sp>
      <p:sp>
        <p:nvSpPr>
          <p:cNvPr id="19461" name="Прямоугольник 1"/>
          <p:cNvSpPr>
            <a:spLocks noChangeArrowheads="1"/>
          </p:cNvSpPr>
          <p:nvPr/>
        </p:nvSpPr>
        <p:spPr bwMode="auto">
          <a:xfrm>
            <a:off x="9507538" y="5640388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ru-RU" b="1">
              <a:solidFill>
                <a:srgbClr val="654B43"/>
              </a:solidFill>
              <a:latin typeface="Arial Black" pitchFamily="34" charset="0"/>
              <a:ea typeface="Roboto Black"/>
              <a:cs typeface="Roboto Black"/>
            </a:endParaRPr>
          </a:p>
        </p:txBody>
      </p:sp>
      <p:sp>
        <p:nvSpPr>
          <p:cNvPr id="19462" name="Прямоугольник 3"/>
          <p:cNvSpPr>
            <a:spLocks noChangeArrowheads="1"/>
          </p:cNvSpPr>
          <p:nvPr/>
        </p:nvSpPr>
        <p:spPr bwMode="auto">
          <a:xfrm>
            <a:off x="393700" y="2575648"/>
            <a:ext cx="549116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562212"/>
                </a:solidFill>
              </a:rPr>
              <a:t>Субъекты МСП Ленобласти</a:t>
            </a:r>
            <a:br>
              <a:rPr lang="ru-RU" sz="2000" b="1" dirty="0">
                <a:solidFill>
                  <a:srgbClr val="562212"/>
                </a:solidFill>
              </a:rPr>
            </a:br>
            <a:r>
              <a:rPr lang="ru-RU" sz="2000" b="1" dirty="0">
                <a:solidFill>
                  <a:srgbClr val="562212"/>
                </a:solidFill>
              </a:rPr>
              <a:t>из пострадавших отраслей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E04E39"/>
                </a:solidFill>
              </a:rPr>
              <a:t>Имеющие наемных работников</a:t>
            </a:r>
          </a:p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FF0000"/>
                </a:solidFill>
              </a:rPr>
              <a:t>    </a:t>
            </a:r>
          </a:p>
          <a:p>
            <a:pPr>
              <a:buClr>
                <a:srgbClr val="562212"/>
              </a:buClr>
            </a:pPr>
            <a:r>
              <a:rPr lang="ru-RU" sz="2800" b="1" dirty="0">
                <a:solidFill>
                  <a:srgbClr val="E04E39"/>
                </a:solidFill>
              </a:rPr>
              <a:t>  !</a:t>
            </a:r>
            <a:r>
              <a:rPr lang="ru-RU" sz="2800" b="1" dirty="0">
                <a:solidFill>
                  <a:srgbClr val="562212"/>
                </a:solidFill>
              </a:rPr>
              <a:t> </a:t>
            </a:r>
            <a:r>
              <a:rPr lang="ru-RU" sz="2000" b="1" dirty="0">
                <a:solidFill>
                  <a:srgbClr val="562212"/>
                </a:solidFill>
              </a:rPr>
              <a:t>Отсутствие задолженности</a:t>
            </a:r>
          </a:p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562212"/>
                </a:solidFill>
              </a:rPr>
              <a:t>      по налогам и страховым взносам</a:t>
            </a:r>
          </a:p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562212"/>
                </a:solidFill>
              </a:rPr>
              <a:t>      на 1 ноября 2021 года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endParaRPr lang="ru-RU" sz="2000" b="1" dirty="0">
              <a:solidFill>
                <a:srgbClr val="562212"/>
              </a:solidFill>
            </a:endParaRP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562212"/>
                </a:solidFill>
              </a:rPr>
              <a:t>До 90% затрат на аренду помещений</a:t>
            </a:r>
            <a:br>
              <a:rPr lang="ru-RU" sz="2000" b="1" dirty="0">
                <a:solidFill>
                  <a:srgbClr val="562212"/>
                </a:solidFill>
              </a:rPr>
            </a:br>
            <a:r>
              <a:rPr lang="ru-RU" sz="2000" b="1" dirty="0">
                <a:solidFill>
                  <a:srgbClr val="562212"/>
                </a:solidFill>
              </a:rPr>
              <a:t>не более чем за 3 месяца 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E04E39"/>
                </a:solidFill>
              </a:rPr>
              <a:t>Безналичные платежи с августа</a:t>
            </a:r>
            <a:br>
              <a:rPr lang="ru-RU" sz="2000" b="1" dirty="0">
                <a:solidFill>
                  <a:srgbClr val="E04E39"/>
                </a:solidFill>
              </a:rPr>
            </a:br>
            <a:r>
              <a:rPr lang="ru-RU" sz="2000" b="1" dirty="0">
                <a:solidFill>
                  <a:srgbClr val="E04E39"/>
                </a:solidFill>
              </a:rPr>
              <a:t>по октябрь 2021 года</a:t>
            </a:r>
          </a:p>
          <a:p>
            <a:pPr marL="285750" indent="-285750">
              <a:buClr>
                <a:srgbClr val="56221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654B43"/>
                </a:solidFill>
              </a:rPr>
              <a:t>Не более </a:t>
            </a:r>
            <a:r>
              <a:rPr lang="ru-RU" sz="2000" b="1" dirty="0">
                <a:solidFill>
                  <a:srgbClr val="E04E39"/>
                </a:solidFill>
              </a:rPr>
              <a:t>39945 руб.</a:t>
            </a:r>
            <a:br>
              <a:rPr lang="ru-RU" sz="2000" b="1" dirty="0">
                <a:solidFill>
                  <a:srgbClr val="E04E39"/>
                </a:solidFill>
              </a:rPr>
            </a:br>
            <a:r>
              <a:rPr lang="ru-RU" sz="2000" b="1" dirty="0">
                <a:solidFill>
                  <a:srgbClr val="654B43"/>
                </a:solidFill>
              </a:rPr>
              <a:t>на одного работника</a:t>
            </a:r>
            <a:br>
              <a:rPr lang="ru-RU" sz="2000" b="1" dirty="0">
                <a:solidFill>
                  <a:srgbClr val="654B43"/>
                </a:solidFill>
              </a:rPr>
            </a:br>
            <a:r>
              <a:rPr lang="ru-RU" sz="2000" b="1" dirty="0">
                <a:solidFill>
                  <a:srgbClr val="654B43"/>
                </a:solidFill>
              </a:rPr>
              <a:t>(3 </a:t>
            </a:r>
            <a:r>
              <a:rPr lang="ru-RU" sz="2000" b="1" dirty="0" smtClean="0">
                <a:solidFill>
                  <a:srgbClr val="654B43"/>
                </a:solidFill>
              </a:rPr>
              <a:t>РМРОТ </a:t>
            </a:r>
            <a:r>
              <a:rPr lang="ru-RU" sz="2000" b="1" dirty="0">
                <a:solidFill>
                  <a:srgbClr val="654B43"/>
                </a:solidFill>
              </a:rPr>
              <a:t>– 13 315 руб.)</a:t>
            </a:r>
          </a:p>
        </p:txBody>
      </p:sp>
      <p:sp>
        <p:nvSpPr>
          <p:cNvPr id="19463" name="AutoShape 2" descr="https://xn--90aifddrld7a.xn--p1ai/local/templates/moibiznes/img/header/logo.svg"/>
          <p:cNvSpPr>
            <a:spLocks noChangeAspect="1" noChangeArrowheads="1"/>
          </p:cNvSpPr>
          <p:nvPr/>
        </p:nvSpPr>
        <p:spPr bwMode="auto">
          <a:xfrm>
            <a:off x="5580063" y="36528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Прямоугольник 7"/>
          <p:cNvSpPr>
            <a:spLocks noChangeArrowheads="1"/>
          </p:cNvSpPr>
          <p:nvPr/>
        </p:nvSpPr>
        <p:spPr bwMode="auto">
          <a:xfrm>
            <a:off x="279956" y="1704906"/>
            <a:ext cx="9060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может воспользоваться поддержкой?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B413CD5-1191-4F07-813D-27FC56346194}"/>
              </a:ext>
            </a:extLst>
          </p:cNvPr>
          <p:cNvSpPr txBox="1"/>
          <p:nvPr/>
        </p:nvSpPr>
        <p:spPr>
          <a:xfrm>
            <a:off x="261361" y="732612"/>
            <a:ext cx="9246177" cy="932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54B43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ОБЛАСТНЫЕ МЕРЫ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Субсидии на сохранение занятости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DC9DA42-E1E9-49E8-BB1F-C19EDF7822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470" y="2683329"/>
            <a:ext cx="4516291" cy="27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3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4">
            <a:extLst>
              <a:ext uri="{FF2B5EF4-FFF2-40B4-BE49-F238E27FC236}">
                <a16:creationId xmlns:a16="http://schemas.microsoft.com/office/drawing/2014/main" xmlns="" id="{687C3057-B7E8-4A2A-A30A-0C3F8AB9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76" r="218" b="43707"/>
          <a:stretch>
            <a:fillRect/>
          </a:stretch>
        </p:blipFill>
        <p:spPr bwMode="auto">
          <a:xfrm rot="2155484">
            <a:off x="-1523771" y="4451386"/>
            <a:ext cx="4525305" cy="25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9167D00-05D9-4C25-B0D8-767E75E61CC5}"/>
              </a:ext>
            </a:extLst>
          </p:cNvPr>
          <p:cNvSpPr txBox="1"/>
          <p:nvPr/>
        </p:nvSpPr>
        <p:spPr>
          <a:xfrm>
            <a:off x="411164" y="740384"/>
            <a:ext cx="9246177" cy="1351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54B43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ОБЛАСТНЫЕ МЕРЫ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Субсидии на сохранение занятости</a:t>
            </a:r>
          </a:p>
        </p:txBody>
      </p:sp>
      <p:sp>
        <p:nvSpPr>
          <p:cNvPr id="28" name="Прямоугольник 7">
            <a:extLst>
              <a:ext uri="{FF2B5EF4-FFF2-40B4-BE49-F238E27FC236}">
                <a16:creationId xmlns:a16="http://schemas.microsoft.com/office/drawing/2014/main" xmlns="" id="{42DA215F-CBDF-4E3B-8058-817523D8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2502564"/>
            <a:ext cx="5163591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E04E39"/>
                </a:solidFill>
              </a:rPr>
              <a:t>!</a:t>
            </a:r>
            <a:r>
              <a:rPr lang="ru-RU" sz="2800" b="1" dirty="0">
                <a:solidFill>
                  <a:srgbClr val="562212"/>
                </a:solidFill>
              </a:rPr>
              <a:t> </a:t>
            </a:r>
            <a:r>
              <a:rPr lang="ru-RU" sz="2000" b="1" dirty="0">
                <a:solidFill>
                  <a:srgbClr val="562212"/>
                </a:solidFill>
              </a:rPr>
              <a:t>основной ОКВЭД </a:t>
            </a:r>
          </a:p>
          <a:p>
            <a:pPr>
              <a:buClr>
                <a:srgbClr val="562212"/>
              </a:buClr>
            </a:pPr>
            <a:r>
              <a:rPr lang="ru-RU" sz="2000" b="1" dirty="0">
                <a:solidFill>
                  <a:srgbClr val="562212"/>
                </a:solidFill>
              </a:rPr>
              <a:t>    по состоянию на 1 августа 2021 года</a:t>
            </a:r>
          </a:p>
          <a:p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МОЖЕТ ПОЛУЧИТЬ?</a:t>
            </a:r>
          </a:p>
          <a:p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МСП из сфер</a:t>
            </a:r>
          </a:p>
          <a:p>
            <a:endParaRPr lang="ru-RU" sz="2000" b="1" dirty="0">
              <a:solidFill>
                <a:srgbClr val="654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питания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демонстрации кинофильмов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конференций и выставок, музеев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творчества, искусства и развлечений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спорта, отдыха и оздоровления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красоты</a:t>
            </a:r>
          </a:p>
          <a:p>
            <a:endParaRPr lang="ru-RU" sz="2000" b="1" dirty="0">
              <a:solidFill>
                <a:srgbClr val="654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654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9392D9-8165-4DC0-B8D7-4534321DA698}"/>
              </a:ext>
            </a:extLst>
          </p:cNvPr>
          <p:cNvSpPr txBox="1"/>
          <p:nvPr/>
        </p:nvSpPr>
        <p:spPr>
          <a:xfrm>
            <a:off x="6488560" y="2502564"/>
            <a:ext cx="27602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E04E39"/>
                </a:solidFill>
              </a:rPr>
              <a:t>ОСНОВНОЙ ОКВЭД</a:t>
            </a:r>
          </a:p>
          <a:p>
            <a:endParaRPr lang="ru-RU" sz="3200" b="1" dirty="0">
              <a:solidFill>
                <a:srgbClr val="E04E39"/>
              </a:solidFill>
            </a:endParaRPr>
          </a:p>
          <a:p>
            <a:r>
              <a:rPr lang="ru-RU" sz="3200" b="1" dirty="0">
                <a:solidFill>
                  <a:srgbClr val="E04E39"/>
                </a:solidFill>
              </a:rPr>
              <a:t>56			59.14</a:t>
            </a:r>
          </a:p>
          <a:p>
            <a:r>
              <a:rPr lang="ru-RU" sz="3200" b="1" dirty="0">
                <a:solidFill>
                  <a:srgbClr val="E04E39"/>
                </a:solidFill>
              </a:rPr>
              <a:t>82.3		85.41</a:t>
            </a:r>
          </a:p>
          <a:p>
            <a:r>
              <a:rPr lang="ru-RU" sz="3200" b="1" dirty="0">
                <a:solidFill>
                  <a:srgbClr val="E04E39"/>
                </a:solidFill>
              </a:rPr>
              <a:t>90			91.02</a:t>
            </a:r>
          </a:p>
          <a:p>
            <a:r>
              <a:rPr lang="ru-RU" sz="3200" b="1" dirty="0">
                <a:solidFill>
                  <a:srgbClr val="E04E39"/>
                </a:solidFill>
              </a:rPr>
              <a:t>93			96.02</a:t>
            </a:r>
          </a:p>
          <a:p>
            <a:r>
              <a:rPr lang="ru-RU" sz="3200" b="1" dirty="0">
                <a:solidFill>
                  <a:srgbClr val="E04E39"/>
                </a:solidFill>
              </a:rPr>
              <a:t>96.04</a:t>
            </a:r>
          </a:p>
        </p:txBody>
      </p:sp>
    </p:spTree>
    <p:extLst>
      <p:ext uri="{BB962C8B-B14F-4D97-AF65-F5344CB8AC3E}">
        <p14:creationId xmlns:p14="http://schemas.microsoft.com/office/powerpoint/2010/main" val="3076813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4">
            <a:extLst>
              <a:ext uri="{FF2B5EF4-FFF2-40B4-BE49-F238E27FC236}">
                <a16:creationId xmlns:a16="http://schemas.microsoft.com/office/drawing/2014/main" xmlns="" id="{687C3057-B7E8-4A2A-A30A-0C3F8AB96C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76" r="218" b="43707"/>
          <a:stretch>
            <a:fillRect/>
          </a:stretch>
        </p:blipFill>
        <p:spPr bwMode="auto">
          <a:xfrm rot="2155484">
            <a:off x="-1523771" y="4451386"/>
            <a:ext cx="4525305" cy="25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9167D00-05D9-4C25-B0D8-767E75E61CC5}"/>
              </a:ext>
            </a:extLst>
          </p:cNvPr>
          <p:cNvSpPr txBox="1"/>
          <p:nvPr/>
        </p:nvSpPr>
        <p:spPr>
          <a:xfrm>
            <a:off x="411164" y="740384"/>
            <a:ext cx="9246177" cy="218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54B43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ОБЛАСТНЫЕ МЕРЫ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654B43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Субсидии на сохранение занятости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E04E39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Как получить?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E39B8A59-81CC-4F42-B350-1268360BA403}"/>
              </a:ext>
            </a:extLst>
          </p:cNvPr>
          <p:cNvSpPr/>
          <p:nvPr/>
        </p:nvSpPr>
        <p:spPr>
          <a:xfrm>
            <a:off x="501106" y="3137891"/>
            <a:ext cx="5952692" cy="2800767"/>
          </a:xfrm>
          <a:prstGeom prst="rect">
            <a:avLst/>
          </a:prstGeom>
          <a:solidFill>
            <a:srgbClr val="F5F1EA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E04E39"/>
                </a:solidFill>
              </a:rPr>
              <a:t>Подать заявление </a:t>
            </a:r>
          </a:p>
          <a:p>
            <a:r>
              <a:rPr lang="ru-RU" sz="2000" b="1" dirty="0">
                <a:solidFill>
                  <a:srgbClr val="562212"/>
                </a:solidFill>
              </a:rPr>
              <a:t>с 18 ноября в электронной форме</a:t>
            </a:r>
          </a:p>
          <a:p>
            <a:r>
              <a:rPr lang="ru-RU" sz="2000" b="1" dirty="0">
                <a:solidFill>
                  <a:srgbClr val="562212"/>
                </a:solidFill>
              </a:rPr>
              <a:t>на сайте </a:t>
            </a:r>
            <a:r>
              <a:rPr lang="en-US" sz="2000" b="1" dirty="0">
                <a:solidFill>
                  <a:srgbClr val="E04E39"/>
                </a:solidFill>
              </a:rPr>
              <a:t>ssmsp.lenreg.ru</a:t>
            </a:r>
            <a:endParaRPr lang="ru-RU" sz="2000" b="1" dirty="0">
              <a:solidFill>
                <a:srgbClr val="E04E39"/>
              </a:solidFill>
            </a:endParaRPr>
          </a:p>
          <a:p>
            <a:endParaRPr lang="ru-RU" sz="20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E04E39"/>
                </a:solidFill>
              </a:rPr>
              <a:t>Выплаты</a:t>
            </a:r>
            <a:r>
              <a:rPr lang="ru-RU" sz="2000" dirty="0">
                <a:solidFill>
                  <a:srgbClr val="E04E39"/>
                </a:solidFill>
              </a:rPr>
              <a:t> </a:t>
            </a:r>
          </a:p>
          <a:p>
            <a:r>
              <a:rPr lang="ru-RU" sz="2000" b="1" dirty="0">
                <a:solidFill>
                  <a:srgbClr val="654B43"/>
                </a:solidFill>
              </a:rPr>
              <a:t>по мере рассмотрения заявлений</a:t>
            </a:r>
          </a:p>
          <a:p>
            <a:r>
              <a:rPr lang="ru-RU" sz="2000" b="1" dirty="0">
                <a:solidFill>
                  <a:srgbClr val="654B43"/>
                </a:solidFill>
              </a:rPr>
              <a:t>до завершения финансирования</a:t>
            </a:r>
          </a:p>
          <a:p>
            <a:pPr>
              <a:defRPr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7">
            <a:extLst>
              <a:ext uri="{FF2B5EF4-FFF2-40B4-BE49-F238E27FC236}">
                <a16:creationId xmlns:a16="http://schemas.microsoft.com/office/drawing/2014/main" xmlns="" id="{42DA215F-CBDF-4E3B-8058-817523D8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57" y="6186015"/>
            <a:ext cx="95063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среднесписочной численности на 01.07.2022</a:t>
            </a:r>
          </a:p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90% к 01.10.2021</a:t>
            </a:r>
            <a:endParaRPr lang="en-US" sz="200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654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до 15 августа 2022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1DFAB41-6860-4A90-8D1A-46D6234F2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096" y="2478489"/>
            <a:ext cx="3720197" cy="372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2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16295</TotalTime>
  <Words>353</Words>
  <Application>Microsoft Office PowerPoint</Application>
  <PresentationFormat>Произвольный</PresentationFormat>
  <Paragraphs>147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Максим Владимирович Федоров</cp:lastModifiedBy>
  <cp:revision>997</cp:revision>
  <cp:lastPrinted>2021-02-11T06:33:08Z</cp:lastPrinted>
  <dcterms:created xsi:type="dcterms:W3CDTF">2019-04-26T08:56:54Z</dcterms:created>
  <dcterms:modified xsi:type="dcterms:W3CDTF">2021-11-18T10:54:59Z</dcterms:modified>
</cp:coreProperties>
</file>