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875" r:id="rId1"/>
    <p:sldMasterId id="2147483887" r:id="rId2"/>
  </p:sldMasterIdLst>
  <p:notesMasterIdLst>
    <p:notesMasterId r:id="rId7"/>
  </p:notesMasterIdLst>
  <p:sldIdLst>
    <p:sldId id="596" r:id="rId3"/>
    <p:sldId id="642" r:id="rId4"/>
    <p:sldId id="644" r:id="rId5"/>
    <p:sldId id="647" r:id="rId6"/>
  </p:sldIdLst>
  <p:sldSz cx="9144000" cy="6858000" type="screen4x3"/>
  <p:notesSz cx="6797675" cy="99266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182" autoAdjust="0"/>
    <p:restoredTop sz="97379" autoAdjust="0"/>
  </p:normalViewPr>
  <p:slideViewPr>
    <p:cSldViewPr>
      <p:cViewPr varScale="1">
        <p:scale>
          <a:sx n="110" d="100"/>
          <a:sy n="110" d="100"/>
        </p:scale>
        <p:origin x="-160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0" d="100"/>
          <a:sy n="70" d="100"/>
        </p:scale>
        <p:origin x="3240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4516129032258063E-2"/>
          <c:y val="5.5555555555555552E-2"/>
          <c:w val="0.92668621700879761"/>
          <c:h val="0.74509803921568629"/>
        </c:manualLayout>
      </c:layout>
      <c:barChart>
        <c:barDir val="col"/>
        <c:grouping val="clustered"/>
        <c:varyColors val="0"/>
        <c:ser>
          <c:idx val="3"/>
          <c:order val="0"/>
          <c:tx>
            <c:strRef>
              <c:f>Sheet1!$A$2</c:f>
              <c:strCache>
                <c:ptCount val="1"/>
                <c:pt idx="0">
                  <c:v>Муниципальный долг (на конец года)</c:v>
                </c:pt>
              </c:strCache>
            </c:strRef>
          </c:tx>
          <c:spPr>
            <a:solidFill>
              <a:srgbClr val="CC99FF"/>
            </a:solidFill>
            <a:ln w="16504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numFmt formatCode="#,##0.0" sourceLinked="0"/>
              <c:spPr>
                <a:noFill/>
                <a:ln w="33009">
                  <a:noFill/>
                </a:ln>
              </c:spPr>
              <c:txPr>
                <a:bodyPr rot="0" vert="horz" anchor="t" anchorCtr="1"/>
                <a:lstStyle/>
                <a:p>
                  <a:pPr algn="ctr">
                    <a:defRPr sz="1040" b="0" i="0" u="none" strike="noStrike" baseline="0">
                      <a:solidFill>
                        <a:srgbClr val="000000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" sourceLinked="0"/>
            <c:spPr>
              <a:noFill/>
              <a:ln w="33009">
                <a:noFill/>
              </a:ln>
            </c:spPr>
            <c:txPr>
              <a:bodyPr/>
              <a:lstStyle/>
              <a:p>
                <a:pPr>
                  <a:defRPr sz="1040" b="0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Sheet1!$B$1:$I$1</c:f>
              <c:numCache>
                <c:formatCode>General</c:formatCode>
                <c:ptCount val="8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</c:numCache>
            </c:numRef>
          </c:cat>
          <c:val>
            <c:numRef>
              <c:f>Sheet1!$B$2:$I$2</c:f>
              <c:numCache>
                <c:formatCode>#,##0</c:formatCode>
                <c:ptCount val="8"/>
                <c:pt idx="0">
                  <c:v>50000</c:v>
                </c:pt>
                <c:pt idx="1">
                  <c:v>42857.1</c:v>
                </c:pt>
                <c:pt idx="2">
                  <c:v>35714.300000000003</c:v>
                </c:pt>
                <c:pt idx="3">
                  <c:v>28571.4</c:v>
                </c:pt>
                <c:pt idx="4">
                  <c:v>21428.6</c:v>
                </c:pt>
                <c:pt idx="5" formatCode="General">
                  <c:v>14285.7</c:v>
                </c:pt>
                <c:pt idx="6" formatCode="General">
                  <c:v>7142.9</c:v>
                </c:pt>
                <c:pt idx="7" formatCode="General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9450368"/>
        <c:axId val="155781952"/>
      </c:barChart>
      <c:catAx>
        <c:axId val="994503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4126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4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15578195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55781952"/>
        <c:scaling>
          <c:orientation val="minMax"/>
        </c:scaling>
        <c:delete val="0"/>
        <c:axPos val="l"/>
        <c:numFmt formatCode="#,##0" sourceLinked="1"/>
        <c:majorTickMark val="out"/>
        <c:minorTickMark val="none"/>
        <c:tickLblPos val="nextTo"/>
        <c:spPr>
          <a:ln w="4126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40" b="0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99450368"/>
        <c:crosses val="autoZero"/>
        <c:crossBetween val="between"/>
        <c:majorUnit val="30000"/>
      </c:valAx>
      <c:spPr>
        <a:noFill/>
        <a:ln w="16504">
          <a:solidFill>
            <a:srgbClr val="808080"/>
          </a:solidFill>
          <a:prstDash val="solid"/>
        </a:ln>
      </c:spPr>
    </c:plotArea>
    <c:legend>
      <c:legendPos val="b"/>
      <c:layout>
        <c:manualLayout>
          <c:xMode val="edge"/>
          <c:yMode val="edge"/>
          <c:x val="0.10997067448680352"/>
          <c:y val="0.92483660130718959"/>
          <c:w val="0.8079178885630498"/>
          <c:h val="7.1895424836601302E-2"/>
        </c:manualLayout>
      </c:layout>
      <c:overlay val="0"/>
      <c:spPr>
        <a:solidFill>
          <a:srgbClr val="FFFFFF"/>
        </a:solidFill>
        <a:ln w="33009">
          <a:noFill/>
        </a:ln>
      </c:spPr>
      <c:txPr>
        <a:bodyPr/>
        <a:lstStyle/>
        <a:p>
          <a:pPr>
            <a:defRPr sz="1313" b="0" i="0" u="none" strike="noStrike" baseline="0">
              <a:solidFill>
                <a:srgbClr val="000000"/>
              </a:solidFill>
              <a:latin typeface="Times New Roman"/>
              <a:ea typeface="Times New Roman"/>
              <a:cs typeface="Times New Roman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40" b="1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Верхний колонтитул 1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Font typeface="Arial" pitchFamily="34" charset="0"/>
              <a:buNone/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51" name="Дата 2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buFont typeface="Arial" pitchFamily="34" charset="0"/>
              <a:buNone/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B6E8C3FA-FD2C-4808-9D51-124EC070852F}" type="datetimeFigureOut">
              <a:rPr lang="ru-RU"/>
              <a:pPr>
                <a:defRPr/>
              </a:pPr>
              <a:t>14.07.2021</a:t>
            </a:fld>
            <a:endParaRPr lang="ru-RU"/>
          </a:p>
        </p:txBody>
      </p:sp>
      <p:sp>
        <p:nvSpPr>
          <p:cNvPr id="18436" name="Образ слайда 3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915988" y="744538"/>
            <a:ext cx="4965700" cy="37226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sp>
      <p:sp>
        <p:nvSpPr>
          <p:cNvPr id="2053" name="Заметки 4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 w="12700" cmpd="sng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2054" name="Нижний колонтитул 5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buFont typeface="Arial" pitchFamily="34" charset="0"/>
              <a:buNone/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55" name="Номер слайда 6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buFont typeface="Arial" pitchFamily="34" charset="0"/>
              <a:buNone/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1FD6207E-56E0-46E4-941C-92044982F4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340374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>
              <a:buFont typeface="Arial" charset="0"/>
              <a:buNone/>
            </a:pPr>
            <a:fld id="{6D9CD769-FA0A-4CBE-8659-08B13B27CF8E}" type="slidenum">
              <a:rPr lang="ru-RU" smtClean="0">
                <a:latin typeface="Arial" charset="0"/>
                <a:cs typeface="Arial" charset="0"/>
              </a:rPr>
              <a:pPr>
                <a:buFont typeface="Arial" charset="0"/>
                <a:buNone/>
              </a:pPr>
              <a:t>1</a:t>
            </a:fld>
            <a:endParaRPr lang="ru-RU" smtClean="0">
              <a:latin typeface="Arial" charset="0"/>
              <a:cs typeface="Arial" charset="0"/>
            </a:endParaRPr>
          </a:p>
        </p:txBody>
      </p:sp>
      <p:sp>
        <p:nvSpPr>
          <p:cNvPr id="2048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20483" name="Заметки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0724" name="Номер слайда 3"/>
          <p:cNvSpPr txBox="1">
            <a:spLocks noGrp="1"/>
          </p:cNvSpPr>
          <p:nvPr/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buFont typeface="Arial" pitchFamily="34" charset="0"/>
              <a:buNone/>
              <a:defRPr/>
            </a:pPr>
            <a:fld id="{41EFDB54-A947-4078-AE68-02C21CCCD979}" type="slidenum">
              <a:rPr lang="ru-RU" sz="1200">
                <a:latin typeface="+mn-lt"/>
                <a:cs typeface="Arial" pitchFamily="34" charset="0"/>
              </a:rPr>
              <a:pPr algn="r">
                <a:buFont typeface="Arial" pitchFamily="34" charset="0"/>
                <a:buNone/>
                <a:defRPr/>
              </a:pPr>
              <a:t>1</a:t>
            </a:fld>
            <a:endParaRPr lang="ru-RU" sz="1200">
              <a:latin typeface="+mn-lt"/>
              <a:cs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2438400"/>
            <a:ext cx="9009063" cy="1052513"/>
            <a:chOff x="0" y="1536"/>
            <a:chExt cx="5675" cy="663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185" y="1604"/>
              <a:ext cx="449" cy="299"/>
              <a:chOff x="720" y="336"/>
              <a:chExt cx="624" cy="432"/>
            </a:xfrm>
          </p:grpSpPr>
          <p:sp>
            <p:nvSpPr>
              <p:cNvPr id="12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263" y="1870"/>
              <a:ext cx="466" cy="299"/>
              <a:chOff x="912" y="2640"/>
              <a:chExt cx="672" cy="432"/>
            </a:xfrm>
          </p:grpSpPr>
          <p:sp>
            <p:nvSpPr>
              <p:cNvPr id="10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7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226316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90600" y="1676400"/>
            <a:ext cx="7772400" cy="1462088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226317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dt" sz="half" idx="10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66BA3644-1755-4299-AC30-D2771279502E}" type="datetimeFigureOut">
              <a:rPr lang="ru-RU"/>
              <a:pPr>
                <a:defRPr/>
              </a:pPr>
              <a:t>14.07.2021</a:t>
            </a:fld>
            <a:endParaRPr lang="ru-RU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" name="Rectangle 1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9A15D91F-0844-415F-8326-80D1930633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058F53-360D-4949-BC99-071C1883D5E9}" type="datetimeFigureOut">
              <a:rPr lang="ru-RU"/>
              <a:pPr>
                <a:defRPr/>
              </a:pPr>
              <a:t>14.07.2021</a:t>
            </a:fld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D1E5E7-0945-4B22-936A-DB901970B2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004050" y="214313"/>
            <a:ext cx="1951038" cy="5918200"/>
          </a:xfrm>
        </p:spPr>
        <p:txBody>
          <a:bodyPr vert="eaVert"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50938" y="214313"/>
            <a:ext cx="5700712" cy="5918200"/>
          </a:xfrm>
        </p:spPr>
        <p:txBody>
          <a:bodyPr vert="eaVert"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914B98-9A17-4CA1-B1A7-816EF1411D33}" type="datetimeFigureOut">
              <a:rPr lang="ru-RU"/>
              <a:pPr>
                <a:defRPr/>
              </a:pPr>
              <a:t>14.07.2021</a:t>
            </a:fld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67380A-758F-48E9-8499-6C6FC7409C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182688" y="2017713"/>
            <a:ext cx="3810000" cy="1981200"/>
          </a:xfrm>
        </p:spPr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5145088" y="2017713"/>
            <a:ext cx="3810000" cy="1981200"/>
          </a:xfrm>
        </p:spPr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1182688" y="4151313"/>
            <a:ext cx="3810000" cy="1981200"/>
          </a:xfrm>
        </p:spPr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145088" y="4151313"/>
            <a:ext cx="3810000" cy="1981200"/>
          </a:xfrm>
        </p:spPr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D40AE8-9EA0-489F-8E8D-4E8C89FC3AD5}" type="datetimeFigureOut">
              <a:rPr lang="ru-RU"/>
              <a:pPr>
                <a:defRPr/>
              </a:pPr>
              <a:t>14.07.2021</a:t>
            </a:fld>
            <a:endParaRPr lang="ru-RU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653913-1DBE-4EDC-9E19-DDF2860713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1150938" y="214313"/>
            <a:ext cx="7804150" cy="5918200"/>
          </a:xfrm>
        </p:spPr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ECCF6F-D61C-4466-B2B6-EE2590D7F419}" type="datetimeFigureOut">
              <a:rPr lang="ru-RU"/>
              <a:pPr>
                <a:defRPr/>
              </a:pPr>
              <a:t>14.07.2021</a:t>
            </a:fld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48A0A1-A256-4B19-805E-9B03E96287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6"/>
          <p:cNvGrpSpPr>
            <a:grpSpLocks/>
          </p:cNvGrpSpPr>
          <p:nvPr/>
        </p:nvGrpSpPr>
        <p:grpSpPr bwMode="auto">
          <a:xfrm>
            <a:off x="6670675" y="3894138"/>
            <a:ext cx="2470150" cy="2659062"/>
            <a:chOff x="6687077" y="3259666"/>
            <a:chExt cx="2981857" cy="3208867"/>
          </a:xfrm>
        </p:grpSpPr>
        <p:cxnSp>
          <p:nvCxnSpPr>
            <p:cNvPr id="6" name="Straight Connector 7"/>
            <p:cNvCxnSpPr/>
            <p:nvPr/>
          </p:nvCxnSpPr>
          <p:spPr>
            <a:xfrm flipH="1">
              <a:off x="8756746" y="3259666"/>
              <a:ext cx="912188" cy="91189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8"/>
            <p:cNvCxnSpPr/>
            <p:nvPr/>
          </p:nvCxnSpPr>
          <p:spPr>
            <a:xfrm flipH="1">
              <a:off x="6687077" y="3485724"/>
              <a:ext cx="2981857" cy="2982809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9"/>
            <p:cNvCxnSpPr/>
            <p:nvPr/>
          </p:nvCxnSpPr>
          <p:spPr>
            <a:xfrm flipH="1">
              <a:off x="7771737" y="3581511"/>
              <a:ext cx="1897197" cy="1896584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10"/>
            <p:cNvCxnSpPr/>
            <p:nvPr/>
          </p:nvCxnSpPr>
          <p:spPr>
            <a:xfrm flipH="1">
              <a:off x="7923130" y="3433998"/>
              <a:ext cx="1740055" cy="173949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1"/>
            <p:cNvCxnSpPr/>
            <p:nvPr/>
          </p:nvCxnSpPr>
          <p:spPr>
            <a:xfrm flipH="1">
              <a:off x="8398388" y="3985732"/>
              <a:ext cx="1264798" cy="126439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TextBox 13"/>
          <p:cNvSpPr txBox="1"/>
          <p:nvPr/>
        </p:nvSpPr>
        <p:spPr>
          <a:xfrm>
            <a:off x="228600" y="711200"/>
            <a:ext cx="457200" cy="584200"/>
          </a:xfrm>
          <a:prstGeom prst="rect">
            <a:avLst/>
          </a:prstGeom>
        </p:spPr>
        <p:txBody>
          <a:bodyPr anchor="ctr"/>
          <a:lstStyle/>
          <a:p>
            <a:pPr>
              <a:buFont typeface="Arial" pitchFamily="34" charset="0"/>
              <a:buNone/>
              <a:defRPr/>
            </a:pPr>
            <a:r>
              <a:rPr lang="en-US" sz="8000" dirty="0">
                <a:latin typeface="Arial" pitchFamily="34" charset="0"/>
                <a:cs typeface="Arial" pitchFamily="34" charset="0"/>
              </a:rPr>
              <a:t>“</a:t>
            </a:r>
          </a:p>
        </p:txBody>
      </p:sp>
      <p:sp>
        <p:nvSpPr>
          <p:cNvPr id="13" name="TextBox 14"/>
          <p:cNvSpPr txBox="1"/>
          <p:nvPr/>
        </p:nvSpPr>
        <p:spPr>
          <a:xfrm>
            <a:off x="7696200" y="2768600"/>
            <a:ext cx="457200" cy="584200"/>
          </a:xfrm>
          <a:prstGeom prst="rect">
            <a:avLst/>
          </a:prstGeom>
        </p:spPr>
        <p:txBody>
          <a:bodyPr anchor="ctr"/>
          <a:lstStyle/>
          <a:p>
            <a:pPr algn="r">
              <a:buFont typeface="Arial" pitchFamily="34" charset="0"/>
              <a:buNone/>
              <a:defRPr/>
            </a:pPr>
            <a:r>
              <a:rPr lang="en-US" sz="8000" dirty="0">
                <a:latin typeface="Arial" pitchFamily="34" charset="0"/>
                <a:cs typeface="Arial" pitchFamily="34" charset="0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3" y="533400"/>
            <a:ext cx="6859787" cy="2895600"/>
          </a:xfrm>
        </p:spPr>
        <p:txBody>
          <a:bodyPr/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66800" y="3429000"/>
            <a:ext cx="6402467" cy="48260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301070"/>
            <a:ext cx="6382361" cy="171873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A16377-0FB2-49D8-9BC8-8A43BB9FBBC3}" type="datetimeFigureOut">
              <a:rPr lang="ru-RU"/>
              <a:pPr>
                <a:defRPr/>
              </a:pPr>
              <a:t>14.07.2021</a:t>
            </a:fld>
            <a:endParaRPr lang="ru-RU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AF4545-9DB9-467B-9922-A64152A2CC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6"/>
          <p:cNvGrpSpPr>
            <a:grpSpLocks/>
          </p:cNvGrpSpPr>
          <p:nvPr/>
        </p:nvGrpSpPr>
        <p:grpSpPr bwMode="auto">
          <a:xfrm>
            <a:off x="6670675" y="3894138"/>
            <a:ext cx="2470150" cy="2659062"/>
            <a:chOff x="6687077" y="3259666"/>
            <a:chExt cx="2981857" cy="3208867"/>
          </a:xfrm>
        </p:grpSpPr>
        <p:cxnSp>
          <p:nvCxnSpPr>
            <p:cNvPr id="6" name="Straight Connector 7"/>
            <p:cNvCxnSpPr/>
            <p:nvPr/>
          </p:nvCxnSpPr>
          <p:spPr>
            <a:xfrm flipH="1">
              <a:off x="8756746" y="3259666"/>
              <a:ext cx="912188" cy="91189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8"/>
            <p:cNvCxnSpPr/>
            <p:nvPr/>
          </p:nvCxnSpPr>
          <p:spPr>
            <a:xfrm flipH="1">
              <a:off x="6687077" y="3485724"/>
              <a:ext cx="2981857" cy="2982809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9"/>
            <p:cNvCxnSpPr/>
            <p:nvPr/>
          </p:nvCxnSpPr>
          <p:spPr>
            <a:xfrm flipH="1">
              <a:off x="7771737" y="3581511"/>
              <a:ext cx="1897197" cy="1896584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10"/>
            <p:cNvCxnSpPr/>
            <p:nvPr/>
          </p:nvCxnSpPr>
          <p:spPr>
            <a:xfrm flipH="1">
              <a:off x="7923130" y="3433998"/>
              <a:ext cx="1740055" cy="173949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1"/>
            <p:cNvCxnSpPr/>
            <p:nvPr/>
          </p:nvCxnSpPr>
          <p:spPr>
            <a:xfrm flipH="1">
              <a:off x="8398388" y="3985732"/>
              <a:ext cx="1264798" cy="126439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TextBox 13"/>
          <p:cNvSpPr txBox="1"/>
          <p:nvPr/>
        </p:nvSpPr>
        <p:spPr>
          <a:xfrm>
            <a:off x="228600" y="711200"/>
            <a:ext cx="457200" cy="584200"/>
          </a:xfrm>
          <a:prstGeom prst="rect">
            <a:avLst/>
          </a:prstGeom>
        </p:spPr>
        <p:txBody>
          <a:bodyPr anchor="ctr"/>
          <a:lstStyle/>
          <a:p>
            <a:pPr>
              <a:buFont typeface="Arial" pitchFamily="34" charset="0"/>
              <a:buNone/>
              <a:defRPr/>
            </a:pPr>
            <a:r>
              <a:rPr lang="en-US" sz="8000" dirty="0">
                <a:latin typeface="Arial" pitchFamily="34" charset="0"/>
                <a:cs typeface="Arial" pitchFamily="34" charset="0"/>
              </a:rPr>
              <a:t>“</a:t>
            </a:r>
          </a:p>
        </p:txBody>
      </p:sp>
      <p:sp>
        <p:nvSpPr>
          <p:cNvPr id="13" name="TextBox 14"/>
          <p:cNvSpPr txBox="1"/>
          <p:nvPr/>
        </p:nvSpPr>
        <p:spPr>
          <a:xfrm>
            <a:off x="7696200" y="2768600"/>
            <a:ext cx="457200" cy="584200"/>
          </a:xfrm>
          <a:prstGeom prst="rect">
            <a:avLst/>
          </a:prstGeom>
        </p:spPr>
        <p:txBody>
          <a:bodyPr anchor="ctr"/>
          <a:lstStyle/>
          <a:p>
            <a:pPr algn="r">
              <a:buFont typeface="Arial" pitchFamily="34" charset="0"/>
              <a:buNone/>
              <a:defRPr/>
            </a:pPr>
            <a:r>
              <a:rPr lang="en-US" sz="8000" dirty="0">
                <a:latin typeface="Arial" pitchFamily="34" charset="0"/>
                <a:cs typeface="Arial" pitchFamily="34" charset="0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4" y="533400"/>
            <a:ext cx="6859786" cy="2895600"/>
          </a:xfrm>
        </p:spPr>
        <p:txBody>
          <a:bodyPr/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886200"/>
            <a:ext cx="6382361" cy="1049866"/>
          </a:xfrm>
        </p:spPr>
        <p:txBody>
          <a:bodyPr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953000"/>
            <a:ext cx="63823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95F5C7-BDDE-4F94-B3CC-F78273C06C7B}" type="datetimeFigureOut">
              <a:rPr lang="ru-RU"/>
              <a:pPr>
                <a:defRPr/>
              </a:pPr>
              <a:t>14.07.2021</a:t>
            </a:fld>
            <a:endParaRPr lang="ru-RU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341BC6-D67C-425E-BA08-ECB25EC15A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FD63E7-7F90-445A-B02E-043DC19BC75A}" type="datetimeFigureOut">
              <a:rPr lang="ru-RU"/>
              <a:pPr>
                <a:defRPr/>
              </a:pPr>
              <a:t>14.07.2021</a:t>
            </a:fld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9985A2-73B1-45A7-AD4E-F707D80E46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E358B1-E910-49EE-8E80-27EF5D017ECA}" type="datetimeFigureOut">
              <a:rPr lang="ru-RU"/>
              <a:pPr>
                <a:defRPr/>
              </a:pPr>
              <a:t>14.07.2021</a:t>
            </a:fld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8354C2-2701-4D4F-8C40-8BD51D4F99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43E082-5473-402A-A654-812D8378C813}" type="datetimeFigureOut">
              <a:rPr lang="ru-RU"/>
              <a:pPr>
                <a:defRPr/>
              </a:pPr>
              <a:t>14.07.2021</a:t>
            </a:fld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4DDD5C-079A-4615-B8F5-36D73DA312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BA9256-A8B8-430B-A5BC-F2AB1774B53E}" type="datetimeFigureOut">
              <a:rPr lang="ru-RU"/>
              <a:pPr>
                <a:defRPr/>
              </a:pPr>
              <a:t>14.07.2021</a:t>
            </a:fld>
            <a:endParaRPr lang="ru-RU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D577BE-2FD2-4DD7-91B7-0C7AB398BC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F9B75B-A3B0-48F1-B7A8-307BB79B13DD}" type="datetimeFigureOut">
              <a:rPr lang="ru-RU"/>
              <a:pPr>
                <a:defRPr/>
              </a:pPr>
              <a:t>14.07.2021</a:t>
            </a:fld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FD7B78-FE05-4FD9-B155-E519135999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5C2C25-C3DE-436C-80C4-B872AA6FB94B}" type="datetimeFigureOut">
              <a:rPr lang="ru-RU"/>
              <a:pPr>
                <a:defRPr/>
              </a:pPr>
              <a:t>14.07.2021</a:t>
            </a:fld>
            <a:endParaRPr lang="ru-RU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68C947-882B-4FA5-B252-D483DEABFF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36AE12-88F8-4633-ABAF-C5743FA070B2}" type="datetimeFigureOut">
              <a:rPr lang="ru-RU"/>
              <a:pPr>
                <a:defRPr/>
              </a:pPr>
              <a:t>14.07.2021</a:t>
            </a:fld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58F45B-7DB9-4AFE-9D5C-42286666FC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18282A-1EE5-4F0C-9593-39C4CCE28858}" type="datetimeFigureOut">
              <a:rPr lang="ru-RU"/>
              <a:pPr>
                <a:defRPr/>
              </a:pPr>
              <a:t>14.07.2021</a:t>
            </a:fld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B21A45-B73D-4A75-A6E6-1F726238E1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Rectangle 2"/>
          <p:cNvSpPr>
            <a:spLocks noChangeArrowheads="1"/>
          </p:cNvSpPr>
          <p:nvPr/>
        </p:nvSpPr>
        <p:spPr bwMode="ltGray">
          <a:xfrm>
            <a:off x="417513" y="1098550"/>
            <a:ext cx="438150" cy="474663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ru-RU" sz="2400">
              <a:latin typeface="Tahoma" pitchFamily="34" charset="0"/>
            </a:endParaRPr>
          </a:p>
        </p:txBody>
      </p:sp>
      <p:sp>
        <p:nvSpPr>
          <p:cNvPr id="225283" name="Rectangle 3"/>
          <p:cNvSpPr>
            <a:spLocks noChangeArrowheads="1"/>
          </p:cNvSpPr>
          <p:nvPr/>
        </p:nvSpPr>
        <p:spPr bwMode="ltGray">
          <a:xfrm>
            <a:off x="800100" y="1098550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ru-RU" sz="2400">
              <a:latin typeface="Tahoma" pitchFamily="34" charset="0"/>
            </a:endParaRPr>
          </a:p>
        </p:txBody>
      </p:sp>
      <p:sp>
        <p:nvSpPr>
          <p:cNvPr id="225284" name="Rectangle 4"/>
          <p:cNvSpPr>
            <a:spLocks noChangeArrowheads="1"/>
          </p:cNvSpPr>
          <p:nvPr/>
        </p:nvSpPr>
        <p:spPr bwMode="ltGray">
          <a:xfrm>
            <a:off x="541338" y="1520825"/>
            <a:ext cx="422275" cy="474663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ru-RU" sz="2400">
              <a:latin typeface="Tahoma" pitchFamily="34" charset="0"/>
            </a:endParaRPr>
          </a:p>
        </p:txBody>
      </p:sp>
      <p:sp>
        <p:nvSpPr>
          <p:cNvPr id="225285" name="Rectangle 5"/>
          <p:cNvSpPr>
            <a:spLocks noChangeArrowheads="1"/>
          </p:cNvSpPr>
          <p:nvPr/>
        </p:nvSpPr>
        <p:spPr bwMode="ltGray">
          <a:xfrm>
            <a:off x="911225" y="1520825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ru-RU" sz="2400">
              <a:latin typeface="Tahoma" pitchFamily="34" charset="0"/>
            </a:endParaRPr>
          </a:p>
        </p:txBody>
      </p:sp>
      <p:sp>
        <p:nvSpPr>
          <p:cNvPr id="225286" name="Rectangle 6"/>
          <p:cNvSpPr>
            <a:spLocks noChangeArrowheads="1"/>
          </p:cNvSpPr>
          <p:nvPr/>
        </p:nvSpPr>
        <p:spPr bwMode="ltGray">
          <a:xfrm>
            <a:off x="127000" y="1447800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ru-RU" sz="2400">
              <a:latin typeface="Tahoma" pitchFamily="34" charset="0"/>
            </a:endParaRPr>
          </a:p>
        </p:txBody>
      </p:sp>
      <p:sp>
        <p:nvSpPr>
          <p:cNvPr id="225287" name="Rectangle 7"/>
          <p:cNvSpPr>
            <a:spLocks noChangeArrowheads="1"/>
          </p:cNvSpPr>
          <p:nvPr/>
        </p:nvSpPr>
        <p:spPr bwMode="gray">
          <a:xfrm>
            <a:off x="762000" y="990600"/>
            <a:ext cx="31750" cy="1052513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ru-RU" sz="2400">
              <a:latin typeface="Tahoma" pitchFamily="34" charset="0"/>
            </a:endParaRPr>
          </a:p>
        </p:txBody>
      </p:sp>
      <p:sp>
        <p:nvSpPr>
          <p:cNvPr id="225288" name="Rectangle 8"/>
          <p:cNvSpPr>
            <a:spLocks noChangeArrowheads="1"/>
          </p:cNvSpPr>
          <p:nvPr/>
        </p:nvSpPr>
        <p:spPr bwMode="gray">
          <a:xfrm>
            <a:off x="442913" y="1781175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ru-RU" sz="2400">
              <a:latin typeface="Tahoma" pitchFamily="34" charset="0"/>
            </a:endParaRPr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150938" y="214313"/>
            <a:ext cx="7793037" cy="146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25291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2050" y="62436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fld id="{1E69567D-3361-4CBF-9181-18A5E57109B1}" type="datetimeFigureOut">
              <a:rPr lang="ru-RU"/>
              <a:pPr>
                <a:defRPr/>
              </a:pPr>
              <a:t>14.07.2021</a:t>
            </a:fld>
            <a:endParaRPr lang="ru-RU"/>
          </a:p>
        </p:txBody>
      </p:sp>
      <p:sp>
        <p:nvSpPr>
          <p:cNvPr id="225292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7600" y="6243638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5293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42150" y="62436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D5D84EE4-B889-487F-B768-7EAECC9B5D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3" r:id="rId1"/>
    <p:sldLayoutId id="2147483902" r:id="rId2"/>
    <p:sldLayoutId id="2147483901" r:id="rId3"/>
    <p:sldLayoutId id="2147483900" r:id="rId4"/>
    <p:sldLayoutId id="2147483899" r:id="rId5"/>
    <p:sldLayoutId id="2147483898" r:id="rId6"/>
    <p:sldLayoutId id="2147483897" r:id="rId7"/>
    <p:sldLayoutId id="2147483896" r:id="rId8"/>
    <p:sldLayoutId id="2147483895" r:id="rId9"/>
    <p:sldLayoutId id="2147483894" r:id="rId10"/>
    <p:sldLayoutId id="2147483893" r:id="rId11"/>
    <p:sldLayoutId id="2147483892" r:id="rId12"/>
    <p:sldLayoutId id="2147483891" r:id="rId13"/>
  </p:sldLayoutIdLst>
  <p:transition spd="slow">
    <p:fade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788" cy="1524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536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33400" y="533400"/>
            <a:ext cx="6554788" cy="3767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2"/>
          </p:nvPr>
        </p:nvSpPr>
        <p:spPr>
          <a:xfrm>
            <a:off x="7429500" y="6172200"/>
            <a:ext cx="1201738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buFont typeface="Arial" pitchFamily="34" charset="0"/>
              <a:buNone/>
              <a:defRPr sz="1000">
                <a:solidFill>
                  <a:schemeClr val="bg2">
                    <a:lumMod val="50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>
              <a:defRPr/>
            </a:pPr>
            <a:fld id="{DE5454BC-F0E5-461B-AF12-7C3C9F08BD61}" type="datetimeFigureOut">
              <a:rPr lang="ru-RU"/>
              <a:pPr>
                <a:defRPr/>
              </a:pPr>
              <a:t>14.07.2021</a:t>
            </a:fld>
            <a:endParaRPr lang="ru-RU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172200"/>
            <a:ext cx="5811838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>
              <a:buFont typeface="Arial" pitchFamily="34" charset="0"/>
              <a:buNone/>
              <a:defRPr sz="1000">
                <a:solidFill>
                  <a:schemeClr val="bg2">
                    <a:lumMod val="50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3988" y="5578475"/>
            <a:ext cx="857250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buFont typeface="Arial" pitchFamily="34" charset="0"/>
              <a:buNone/>
              <a:defRPr sz="2800">
                <a:solidFill>
                  <a:schemeClr val="bg2">
                    <a:lumMod val="50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>
              <a:defRPr/>
            </a:pPr>
            <a:fld id="{17545A77-DFC5-426D-B398-03754E6087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04" r:id="rId1"/>
    <p:sldLayoutId id="2147483905" r:id="rId2"/>
  </p:sldLayoutIdLst>
  <p:transition spd="slow">
    <p:fade/>
  </p:transition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200" kern="1200" cap="all">
          <a:ln w="3175" cmpd="sng">
            <a:noFill/>
          </a:ln>
          <a:solidFill>
            <a:schemeClr val="tx1"/>
          </a:solidFill>
          <a:latin typeface="Arial" charset="0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0" fontAlgn="base" hangingPunct="0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itchFamily="18" charset="2"/>
        <a:buChar char=""/>
        <a:defRPr sz="2000" kern="1200">
          <a:solidFill>
            <a:srgbClr val="0F496F"/>
          </a:solidFill>
          <a:latin typeface="Arial" charset="0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itchFamily="18" charset="2"/>
        <a:buChar char=""/>
        <a:defRPr sz="2800" kern="1200">
          <a:solidFill>
            <a:srgbClr val="0F496F"/>
          </a:solidFill>
          <a:latin typeface="Arial" charset="0"/>
          <a:ea typeface="+mn-ea"/>
          <a:cs typeface="+mn-cs"/>
        </a:defRPr>
      </a:lvl2pPr>
      <a:lvl3pPr marL="1200150" indent="-285750" algn="l" defTabSz="457200" rtl="0" eaLnBrk="0" fontAlgn="base" hangingPunct="0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itchFamily="18" charset="2"/>
        <a:buChar char=""/>
        <a:defRPr sz="1600" kern="1200">
          <a:solidFill>
            <a:srgbClr val="0F496F"/>
          </a:solidFill>
          <a:latin typeface="Arial" charset="0"/>
          <a:ea typeface="+mn-ea"/>
          <a:cs typeface="+mn-cs"/>
        </a:defRPr>
      </a:lvl3pPr>
      <a:lvl4pPr marL="1543050" indent="-171450" algn="l" defTabSz="457200" rtl="0" eaLnBrk="0" fontAlgn="base" hangingPunct="0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itchFamily="18" charset="2"/>
        <a:buChar char=""/>
        <a:defRPr sz="1400" kern="1200">
          <a:solidFill>
            <a:srgbClr val="0F496F"/>
          </a:solidFill>
          <a:latin typeface="Arial" charset="0"/>
          <a:ea typeface="+mn-ea"/>
          <a:cs typeface="+mn-cs"/>
        </a:defRPr>
      </a:lvl4pPr>
      <a:lvl5pPr marL="2000250" indent="-171450" algn="l" defTabSz="457200" rtl="0" eaLnBrk="0" fontAlgn="base" hangingPunct="0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itchFamily="18" charset="2"/>
        <a:buChar char=""/>
        <a:defRPr sz="1400" kern="1200">
          <a:solidFill>
            <a:srgbClr val="0F496F"/>
          </a:solidFill>
          <a:latin typeface="Arial" charset="0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461" name="Object 5"/>
          <p:cNvGraphicFramePr>
            <a:graphicFrameLocks noChangeAspect="1"/>
          </p:cNvGraphicFramePr>
          <p:nvPr/>
        </p:nvGraphicFramePr>
        <p:xfrm>
          <a:off x="7524750" y="404813"/>
          <a:ext cx="1174750" cy="1582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4" name="CorelDRAW" r:id="rId4" imgW="1382760" imgH="1864440" progId="CorelDRAW.Graphic.12">
                  <p:embed/>
                </p:oleObj>
              </mc:Choice>
              <mc:Fallback>
                <p:oleObj name="CorelDRAW" r:id="rId4" imgW="1382760" imgH="1864440" progId="CorelDRAW.Graphic.12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24750" y="404813"/>
                        <a:ext cx="1174750" cy="1582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63" name="WordArt 20"/>
          <p:cNvSpPr>
            <a:spLocks noChangeArrowheads="1" noChangeShapeType="1" noTextEdit="1"/>
          </p:cNvSpPr>
          <p:nvPr/>
        </p:nvSpPr>
        <p:spPr bwMode="auto">
          <a:xfrm>
            <a:off x="1043608" y="2420888"/>
            <a:ext cx="7260605" cy="2736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4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Итоги </a:t>
            </a:r>
            <a:r>
              <a:rPr lang="ru-RU" sz="2400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исполнения бюджета</a:t>
            </a:r>
          </a:p>
          <a:p>
            <a:pPr algn="ctr"/>
            <a:r>
              <a:rPr lang="ru-RU" sz="2400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Сланцевского </a:t>
            </a:r>
            <a:r>
              <a:rPr lang="ru-RU" sz="24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городского поселения</a:t>
            </a:r>
          </a:p>
          <a:p>
            <a:pPr algn="ctr"/>
            <a:r>
              <a:rPr lang="ru-RU" sz="2400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за 2020 </a:t>
            </a:r>
            <a:r>
              <a:rPr lang="ru-RU" sz="24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год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116" name="WordArt 8"/>
          <p:cNvSpPr>
            <a:spLocks noChangeArrowheads="1" noChangeShapeType="1" noTextEdit="1"/>
          </p:cNvSpPr>
          <p:nvPr/>
        </p:nvSpPr>
        <p:spPr bwMode="auto">
          <a:xfrm>
            <a:off x="2484438" y="476250"/>
            <a:ext cx="4219575" cy="5905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0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Итоги исполнения бюджета</a:t>
            </a:r>
          </a:p>
          <a:p>
            <a:pPr algn="ctr"/>
            <a:r>
              <a:rPr lang="ru-RU" sz="20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Сланцевского городского поселения</a:t>
            </a:r>
          </a:p>
        </p:txBody>
      </p:sp>
      <p:sp>
        <p:nvSpPr>
          <p:cNvPr id="303117" name="WordArt 8"/>
          <p:cNvSpPr>
            <a:spLocks noChangeArrowheads="1" noChangeShapeType="1" noTextEdit="1"/>
          </p:cNvSpPr>
          <p:nvPr/>
        </p:nvSpPr>
        <p:spPr bwMode="auto">
          <a:xfrm>
            <a:off x="4284663" y="1412875"/>
            <a:ext cx="676275" cy="215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16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Доходы</a:t>
            </a:r>
          </a:p>
        </p:txBody>
      </p:sp>
      <p:sp>
        <p:nvSpPr>
          <p:cNvPr id="303118" name="WordArt 8"/>
          <p:cNvSpPr>
            <a:spLocks noChangeArrowheads="1" noChangeShapeType="1" noTextEdit="1"/>
          </p:cNvSpPr>
          <p:nvPr/>
        </p:nvSpPr>
        <p:spPr bwMode="auto">
          <a:xfrm>
            <a:off x="7596188" y="2708275"/>
            <a:ext cx="676275" cy="215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1600" kern="10">
                <a:ln w="9525">
                  <a:solidFill>
                    <a:srgbClr val="3366FF"/>
                  </a:solidFill>
                  <a:round/>
                  <a:headEnd/>
                  <a:tailEnd/>
                </a:ln>
                <a:solidFill>
                  <a:srgbClr val="3366FF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Ед. изм.:</a:t>
            </a:r>
          </a:p>
          <a:p>
            <a:pPr algn="ctr"/>
            <a:r>
              <a:rPr lang="ru-RU" sz="1600" kern="10">
                <a:ln w="9525">
                  <a:solidFill>
                    <a:srgbClr val="3366FF"/>
                  </a:solidFill>
                  <a:round/>
                  <a:headEnd/>
                  <a:tailEnd/>
                </a:ln>
                <a:solidFill>
                  <a:srgbClr val="3366FF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тыс. руб.</a:t>
            </a:r>
          </a:p>
        </p:txBody>
      </p:sp>
      <p:sp>
        <p:nvSpPr>
          <p:cNvPr id="303119" name="WordArt 8"/>
          <p:cNvSpPr>
            <a:spLocks noChangeArrowheads="1" noChangeShapeType="1" noTextEdit="1"/>
          </p:cNvSpPr>
          <p:nvPr/>
        </p:nvSpPr>
        <p:spPr bwMode="auto">
          <a:xfrm>
            <a:off x="2268538" y="1916113"/>
            <a:ext cx="2152650" cy="6000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1400" kern="10">
                <a:ln w="9525">
                  <a:solidFill>
                    <a:srgbClr val="3366FF"/>
                  </a:solidFill>
                  <a:round/>
                  <a:headEnd/>
                  <a:tailEnd/>
                </a:ln>
                <a:solidFill>
                  <a:srgbClr val="3366FF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в сравнении с 2019 годом</a:t>
            </a:r>
          </a:p>
          <a:p>
            <a:pPr algn="ctr"/>
            <a:r>
              <a:rPr lang="ru-RU" sz="1400" kern="10">
                <a:ln w="9525">
                  <a:solidFill>
                    <a:srgbClr val="3366FF"/>
                  </a:solidFill>
                  <a:round/>
                  <a:headEnd/>
                  <a:tailEnd/>
                </a:ln>
                <a:solidFill>
                  <a:srgbClr val="3366FF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снижение на 4430,0 тыс.руб.,</a:t>
            </a:r>
          </a:p>
          <a:p>
            <a:pPr algn="ctr"/>
            <a:r>
              <a:rPr lang="ru-RU" sz="1400" kern="10">
                <a:ln w="9525">
                  <a:solidFill>
                    <a:srgbClr val="3366FF"/>
                  </a:solidFill>
                  <a:round/>
                  <a:headEnd/>
                  <a:tailEnd/>
                </a:ln>
                <a:solidFill>
                  <a:srgbClr val="3366FF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или на 2,7 %</a:t>
            </a:r>
          </a:p>
        </p:txBody>
      </p:sp>
      <p:sp>
        <p:nvSpPr>
          <p:cNvPr id="303120" name="WordArt 8"/>
          <p:cNvSpPr>
            <a:spLocks noChangeArrowheads="1" noChangeShapeType="1" noTextEdit="1"/>
          </p:cNvSpPr>
          <p:nvPr/>
        </p:nvSpPr>
        <p:spPr bwMode="auto">
          <a:xfrm>
            <a:off x="4932363" y="1916113"/>
            <a:ext cx="2016125" cy="5762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1400" kern="10">
                <a:ln w="9525">
                  <a:solidFill>
                    <a:srgbClr val="3366FF"/>
                  </a:solidFill>
                  <a:round/>
                  <a:headEnd/>
                  <a:tailEnd/>
                </a:ln>
                <a:solidFill>
                  <a:srgbClr val="3366FF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в сравнении с 2019 годом</a:t>
            </a:r>
          </a:p>
          <a:p>
            <a:pPr algn="ctr"/>
            <a:r>
              <a:rPr lang="ru-RU" sz="1400" kern="10">
                <a:ln w="9525">
                  <a:solidFill>
                    <a:srgbClr val="3366FF"/>
                  </a:solidFill>
                  <a:round/>
                  <a:headEnd/>
                  <a:tailEnd/>
                </a:ln>
                <a:solidFill>
                  <a:srgbClr val="3366FF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рост на 29 983,0 тыс.руб.,</a:t>
            </a:r>
          </a:p>
          <a:p>
            <a:pPr algn="ctr"/>
            <a:r>
              <a:rPr lang="ru-RU" sz="1400" kern="10">
                <a:ln w="9525">
                  <a:solidFill>
                    <a:srgbClr val="3366FF"/>
                  </a:solidFill>
                  <a:round/>
                  <a:headEnd/>
                  <a:tailEnd/>
                </a:ln>
                <a:solidFill>
                  <a:srgbClr val="3366FF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или на 11,7 %</a:t>
            </a:r>
          </a:p>
        </p:txBody>
      </p:sp>
      <p:graphicFrame>
        <p:nvGraphicFramePr>
          <p:cNvPr id="303115" name="Object 11"/>
          <p:cNvGraphicFramePr>
            <a:graphicFrameLocks noChangeAspect="1"/>
          </p:cNvGraphicFramePr>
          <p:nvPr/>
        </p:nvGraphicFramePr>
        <p:xfrm>
          <a:off x="-107950" y="2536825"/>
          <a:ext cx="9251950" cy="355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3118" name="Диаграмма" r:id="rId3" imgW="6677025" imgH="2200275" progId="MSGraph.Chart.8">
                  <p:embed/>
                </p:oleObj>
              </mc:Choice>
              <mc:Fallback>
                <p:oleObj name="Диаграмма" r:id="rId3" imgW="6677025" imgH="2200275" progId="MSGraph.Chart.8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07950" y="2536825"/>
                        <a:ext cx="9251950" cy="3556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6198" name="Object 22"/>
          <p:cNvGraphicFramePr>
            <a:graphicFrameLocks/>
          </p:cNvGraphicFramePr>
          <p:nvPr/>
        </p:nvGraphicFramePr>
        <p:xfrm>
          <a:off x="723900" y="2298700"/>
          <a:ext cx="6540500" cy="3724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6201" name="Диаграмма" r:id="rId3" imgW="6524521" imgH="3714660" progId="Excel.Chart.8">
                  <p:embed/>
                </p:oleObj>
              </mc:Choice>
              <mc:Fallback>
                <p:oleObj name="Диаграмма" r:id="rId3" imgW="6524521" imgH="3714660" progId="Excel.Chart.8">
                  <p:embed/>
                  <p:pic>
                    <p:nvPicPr>
                      <p:cNvPr id="0" name="Picture 22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3900" y="2298700"/>
                        <a:ext cx="6540500" cy="3724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6199" name="WordArt 8"/>
          <p:cNvSpPr>
            <a:spLocks noChangeArrowheads="1" noChangeShapeType="1" noTextEdit="1"/>
          </p:cNvSpPr>
          <p:nvPr/>
        </p:nvSpPr>
        <p:spPr bwMode="auto">
          <a:xfrm>
            <a:off x="2627313" y="260350"/>
            <a:ext cx="4219575" cy="5905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0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Итоги исполнения бюджета</a:t>
            </a:r>
          </a:p>
          <a:p>
            <a:pPr algn="ctr"/>
            <a:r>
              <a:rPr lang="ru-RU" sz="20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Сланцевского </a:t>
            </a:r>
            <a:r>
              <a:rPr lang="ru-RU" sz="2000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городского поселения</a:t>
            </a:r>
            <a:endParaRPr lang="ru-RU" sz="2000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306200" name="WordArt 8"/>
          <p:cNvSpPr>
            <a:spLocks noChangeArrowheads="1" noChangeShapeType="1" noTextEdit="1"/>
          </p:cNvSpPr>
          <p:nvPr/>
        </p:nvSpPr>
        <p:spPr bwMode="auto">
          <a:xfrm>
            <a:off x="4284663" y="1268413"/>
            <a:ext cx="676275" cy="215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16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Расходы</a:t>
            </a:r>
          </a:p>
        </p:txBody>
      </p:sp>
      <p:sp>
        <p:nvSpPr>
          <p:cNvPr id="306201" name="WordArt 8"/>
          <p:cNvSpPr>
            <a:spLocks noChangeArrowheads="1" noChangeShapeType="1" noTextEdit="1"/>
          </p:cNvSpPr>
          <p:nvPr/>
        </p:nvSpPr>
        <p:spPr bwMode="auto">
          <a:xfrm>
            <a:off x="7164388" y="1628775"/>
            <a:ext cx="1770062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14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Расходы в 2020 году</a:t>
            </a:r>
          </a:p>
          <a:p>
            <a:pPr algn="ctr"/>
            <a:r>
              <a:rPr lang="ru-RU" sz="14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составили 425 851 тыс.руб.,</a:t>
            </a:r>
          </a:p>
          <a:p>
            <a:pPr algn="ctr"/>
            <a:r>
              <a:rPr lang="ru-RU" sz="14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что превышает расходы </a:t>
            </a:r>
          </a:p>
          <a:p>
            <a:pPr algn="ctr"/>
            <a:r>
              <a:rPr lang="ru-RU" sz="14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за 2019 год на 35 555 тыс.руб., </a:t>
            </a:r>
          </a:p>
          <a:p>
            <a:pPr algn="ctr"/>
            <a:r>
              <a:rPr lang="ru-RU" sz="14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или на 16 %</a:t>
            </a:r>
          </a:p>
        </p:txBody>
      </p:sp>
      <p:sp>
        <p:nvSpPr>
          <p:cNvPr id="306202" name="Line 15"/>
          <p:cNvSpPr>
            <a:spLocks noChangeShapeType="1"/>
          </p:cNvSpPr>
          <p:nvPr/>
        </p:nvSpPr>
        <p:spPr bwMode="auto">
          <a:xfrm>
            <a:off x="2268538" y="2565400"/>
            <a:ext cx="4751387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306203" name="Line 17"/>
          <p:cNvSpPr>
            <a:spLocks noChangeShapeType="1"/>
          </p:cNvSpPr>
          <p:nvPr/>
        </p:nvSpPr>
        <p:spPr bwMode="auto">
          <a:xfrm flipV="1">
            <a:off x="6227763" y="3141663"/>
            <a:ext cx="1584325" cy="2232025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306204" name="Line 19"/>
          <p:cNvSpPr>
            <a:spLocks noChangeShapeType="1"/>
          </p:cNvSpPr>
          <p:nvPr/>
        </p:nvSpPr>
        <p:spPr bwMode="auto">
          <a:xfrm flipV="1">
            <a:off x="7164388" y="3068638"/>
            <a:ext cx="431800" cy="360362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306205" name="WordArt 8"/>
          <p:cNvSpPr>
            <a:spLocks noChangeArrowheads="1" noChangeShapeType="1" noTextEdit="1"/>
          </p:cNvSpPr>
          <p:nvPr/>
        </p:nvSpPr>
        <p:spPr bwMode="auto">
          <a:xfrm>
            <a:off x="7380288" y="5661025"/>
            <a:ext cx="676275" cy="215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1600" kern="10">
                <a:ln w="9525">
                  <a:solidFill>
                    <a:srgbClr val="3366FF"/>
                  </a:solidFill>
                  <a:round/>
                  <a:headEnd/>
                  <a:tailEnd/>
                </a:ln>
                <a:solidFill>
                  <a:srgbClr val="3366FF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Ед. изм.:</a:t>
            </a:r>
          </a:p>
          <a:p>
            <a:pPr algn="ctr"/>
            <a:r>
              <a:rPr lang="ru-RU" sz="1600" kern="10">
                <a:ln w="9525">
                  <a:solidFill>
                    <a:srgbClr val="3366FF"/>
                  </a:solidFill>
                  <a:round/>
                  <a:headEnd/>
                  <a:tailEnd/>
                </a:ln>
                <a:solidFill>
                  <a:srgbClr val="3366FF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тыс. руб.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07" name="WordArt 8"/>
          <p:cNvSpPr>
            <a:spLocks noChangeArrowheads="1" noChangeShapeType="1" noTextEdit="1"/>
          </p:cNvSpPr>
          <p:nvPr/>
        </p:nvSpPr>
        <p:spPr bwMode="auto">
          <a:xfrm>
            <a:off x="2627313" y="260350"/>
            <a:ext cx="4219575" cy="5905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0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Итоги исполнения бюджета</a:t>
            </a:r>
          </a:p>
          <a:p>
            <a:pPr algn="ctr"/>
            <a:r>
              <a:rPr lang="ru-RU" sz="20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Сланцевского </a:t>
            </a:r>
            <a:r>
              <a:rPr lang="ru-RU" sz="2000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городского поселения</a:t>
            </a:r>
            <a:endParaRPr lang="ru-RU" sz="2000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307209" name="Rectangle 7"/>
          <p:cNvSpPr>
            <a:spLocks noChangeArrowheads="1"/>
          </p:cNvSpPr>
          <p:nvPr/>
        </p:nvSpPr>
        <p:spPr bwMode="auto">
          <a:xfrm>
            <a:off x="0" y="19240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9828588"/>
              </p:ext>
            </p:extLst>
          </p:nvPr>
        </p:nvGraphicFramePr>
        <p:xfrm>
          <a:off x="301625" y="2344738"/>
          <a:ext cx="8467725" cy="381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07210" name="WordArt 8"/>
          <p:cNvSpPr>
            <a:spLocks noChangeArrowheads="1" noChangeShapeType="1" noTextEdit="1"/>
          </p:cNvSpPr>
          <p:nvPr/>
        </p:nvSpPr>
        <p:spPr bwMode="auto">
          <a:xfrm>
            <a:off x="7885113" y="2205038"/>
            <a:ext cx="676275" cy="215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1600" kern="10">
                <a:ln w="9525">
                  <a:solidFill>
                    <a:srgbClr val="3366FF"/>
                  </a:solidFill>
                  <a:round/>
                  <a:headEnd/>
                  <a:tailEnd/>
                </a:ln>
                <a:solidFill>
                  <a:srgbClr val="3366FF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Ед. изм.:</a:t>
            </a:r>
          </a:p>
          <a:p>
            <a:pPr algn="ctr"/>
            <a:r>
              <a:rPr lang="ru-RU" sz="1600" kern="10">
                <a:ln w="9525">
                  <a:solidFill>
                    <a:srgbClr val="3366FF"/>
                  </a:solidFill>
                  <a:round/>
                  <a:headEnd/>
                  <a:tailEnd/>
                </a:ln>
                <a:solidFill>
                  <a:srgbClr val="3366FF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тыс. руб.</a:t>
            </a:r>
          </a:p>
        </p:txBody>
      </p:sp>
      <p:sp>
        <p:nvSpPr>
          <p:cNvPr id="7" name="WordArt 8"/>
          <p:cNvSpPr>
            <a:spLocks noChangeArrowheads="1" noChangeShapeType="1" noTextEdit="1"/>
          </p:cNvSpPr>
          <p:nvPr/>
        </p:nvSpPr>
        <p:spPr bwMode="auto">
          <a:xfrm>
            <a:off x="1475656" y="1196751"/>
            <a:ext cx="7085731" cy="57606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16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Произведено окончательное погашение муниципального долга по бюджетным кредитам, </a:t>
            </a:r>
          </a:p>
          <a:p>
            <a:pPr algn="ctr"/>
            <a:r>
              <a:rPr lang="ru-RU" sz="16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предоставленным из бюджета Ленинградской области</a:t>
            </a:r>
          </a:p>
        </p:txBody>
      </p:sp>
    </p:spTree>
    <p:extLst>
      <p:ext uri="{BB962C8B-B14F-4D97-AF65-F5344CB8AC3E}">
        <p14:creationId xmlns:p14="http://schemas.microsoft.com/office/powerpoint/2010/main" val="274031835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алитра">
  <a:themeElements>
    <a:clrScheme name="Палитра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Палитра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Палитра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литра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литра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литра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литра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литра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3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2700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lice" id="{0507925B-6AC9-4358-8E18-C330545D08F8}" vid="{13FEC7C6-62A9-40C4-99D2-581AACACAA2F}"/>
    </a:ext>
  </a:extLst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5932</TotalTime>
  <Pages>0</Pages>
  <Words>124</Words>
  <Characters>0</Characters>
  <Application>Microsoft Office PowerPoint</Application>
  <DocSecurity>0</DocSecurity>
  <PresentationFormat>Экран (4:3)</PresentationFormat>
  <Lines>0</Lines>
  <Paragraphs>33</Paragraphs>
  <Slides>4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4</vt:i4>
      </vt:variant>
    </vt:vector>
  </HeadingPairs>
  <TitlesOfParts>
    <vt:vector size="8" baseType="lpstr">
      <vt:lpstr>Палитра</vt:lpstr>
      <vt:lpstr>Сектор</vt:lpstr>
      <vt:lpstr>CorelDRAW</vt:lpstr>
      <vt:lpstr>Диаграмма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Grizli777</Company>
  <LinksUpToDate>false</LinksUpToDate>
  <CharactersWithSpaces>0</CharactersWithSpaces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«О реализации полномочий  органов местного самоуправления  в условиях нового законодательства в сфере  образования»</dc:title>
  <dc:creator>Galina</dc:creator>
  <cp:lastModifiedBy>Бакашова Екатерина В.</cp:lastModifiedBy>
  <cp:revision>659</cp:revision>
  <dcterms:created xsi:type="dcterms:W3CDTF">2014-02-14T18:25:48Z</dcterms:created>
  <dcterms:modified xsi:type="dcterms:W3CDTF">2021-07-14T12:42:16Z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1033-9.1.0.4758</vt:lpwstr>
  </property>
</Properties>
</file>